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01" r:id="rId2"/>
    <p:sldId id="302" r:id="rId3"/>
    <p:sldId id="267" r:id="rId4"/>
    <p:sldId id="260" r:id="rId5"/>
    <p:sldId id="261" r:id="rId6"/>
    <p:sldId id="263" r:id="rId7"/>
    <p:sldId id="286" r:id="rId8"/>
    <p:sldId id="278" r:id="rId9"/>
    <p:sldId id="277" r:id="rId10"/>
    <p:sldId id="290" r:id="rId11"/>
    <p:sldId id="291" r:id="rId12"/>
    <p:sldId id="292" r:id="rId13"/>
    <p:sldId id="293" r:id="rId14"/>
    <p:sldId id="303" r:id="rId15"/>
    <p:sldId id="265" r:id="rId16"/>
    <p:sldId id="287" r:id="rId17"/>
    <p:sldId id="296" r:id="rId18"/>
    <p:sldId id="298" r:id="rId19"/>
    <p:sldId id="299" r:id="rId20"/>
    <p:sldId id="295" r:id="rId21"/>
  </p:sldIdLst>
  <p:sldSz cx="12192000" cy="6858000"/>
  <p:notesSz cx="6858000" cy="9144000"/>
  <p:embeddedFontLst>
    <p:embeddedFont>
      <p:font typeface="KoPubWorld돋움체 Bold" panose="00000800000000000000" pitchFamily="2" charset="-127"/>
      <p:bold r:id="rId22"/>
    </p:embeddedFont>
    <p:embeddedFont>
      <p:font typeface="KoPubWorld돋움체 Light" panose="00000300000000000000" pitchFamily="2" charset="-127"/>
      <p:regular r:id="rId23"/>
    </p:embeddedFont>
    <p:embeddedFont>
      <p:font typeface="KoPubWorld돋움체 Medium" panose="00000600000000000000" pitchFamily="2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767171"/>
    <a:srgbClr val="FFFFFF"/>
    <a:srgbClr val="2AF2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67670" autoAdjust="0"/>
  </p:normalViewPr>
  <p:slideViewPr>
    <p:cSldViewPr snapToGrid="0">
      <p:cViewPr varScale="1">
        <p:scale>
          <a:sx n="79" d="100"/>
          <a:sy n="79" d="100"/>
        </p:scale>
        <p:origin x="773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D95B27-E60F-4F06-942A-78B56C8A8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00305-71AA-41ED-84C6-A111C3CBB8A5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096936-DCC0-4A40-8968-6E40AF09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D1718-98AF-43C4-B7B1-5D05D241A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ABB2A-C119-44AF-8833-C40A5AD168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096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FD0F16-EF46-4801-A6E1-566A7F4AA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00305-71AA-41ED-84C6-A111C3CBB8A5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574081-3AF3-4475-884E-3BB8E4994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430FA8-5678-4043-97F5-1A3B9A7B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ABB2A-C119-44AF-8833-C40A5AD1688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322295-7C31-4488-986D-5DD72D66EA4A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1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5C1B94-36C4-427D-B02C-F98374D764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00305-71AA-41ED-84C6-A111C3CBB8A5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43CFB2-C4B4-476D-B1E5-584EF790B6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51DBC1-CB4E-400F-83EB-B540DFE41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ABB2A-C119-44AF-8833-C40A5AD168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93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5" Type="http://schemas.openxmlformats.org/officeDocument/2006/relationships/image" Target="../media/image32.png"/><Relationship Id="rId10" Type="http://schemas.openxmlformats.org/officeDocument/2006/relationships/image" Target="../media/image54.png"/><Relationship Id="rId4" Type="http://schemas.openxmlformats.org/officeDocument/2006/relationships/image" Target="../media/image30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hyperlink" Target="https://busanportservice.streamlit.a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5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pnitl.com/infoservice/vessel/vslScheduleList.js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F2FC5A-9331-D86E-4D18-B3800D4A4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02EEC1-0AF0-FA9C-CE37-98C2C23B778D}"/>
              </a:ext>
            </a:extLst>
          </p:cNvPr>
          <p:cNvSpPr txBox="1"/>
          <p:nvPr/>
        </p:nvSpPr>
        <p:spPr>
          <a:xfrm>
            <a:off x="341279" y="408506"/>
            <a:ext cx="65197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부산항만공사 </a:t>
            </a:r>
            <a:endParaRPr lang="en-US" altLang="ko-KR" sz="3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회원 확보</a:t>
            </a:r>
            <a:r>
              <a:rPr lang="en-US" altLang="ko-KR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유지 서비스를 위한 데이터 분석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963E944F-8901-CACC-8CBE-60ED8F542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965283"/>
              </p:ext>
            </p:extLst>
          </p:nvPr>
        </p:nvGraphicFramePr>
        <p:xfrm>
          <a:off x="7271129" y="5430860"/>
          <a:ext cx="475225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662">
                  <a:extLst>
                    <a:ext uri="{9D8B030D-6E8A-4147-A177-3AD203B41FA5}">
                      <a16:colId xmlns:a16="http://schemas.microsoft.com/office/drawing/2014/main" val="412158808"/>
                    </a:ext>
                  </a:extLst>
                </a:gridCol>
                <a:gridCol w="3580596">
                  <a:extLst>
                    <a:ext uri="{9D8B030D-6E8A-4147-A177-3AD203B41FA5}">
                      <a16:colId xmlns:a16="http://schemas.microsoft.com/office/drawing/2014/main" val="33753288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b="0" kern="1200" spc="-15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팀명</a:t>
                      </a:r>
                      <a:endParaRPr lang="ko-KR" altLang="en-US" sz="1500" b="0" kern="1200" spc="-15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500" b="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Adios</a:t>
                      </a:r>
                      <a:endParaRPr lang="ko-KR" altLang="en-US" sz="1500" b="0" kern="1200" spc="-15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124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팀원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5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팀장 </a:t>
                      </a:r>
                      <a:r>
                        <a:rPr lang="en-US" altLang="ko-KR" sz="15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: </a:t>
                      </a:r>
                      <a:r>
                        <a:rPr lang="ko-KR" altLang="en-US" sz="1500" kern="1200" spc="-15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김동휘</a:t>
                      </a:r>
                      <a:r>
                        <a:rPr lang="ko-KR" altLang="en-US" sz="15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15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 </a:t>
                      </a:r>
                      <a:r>
                        <a:rPr lang="ko-KR" altLang="en-US" sz="15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팀원 </a:t>
                      </a:r>
                      <a:r>
                        <a:rPr lang="en-US" altLang="ko-KR" sz="15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: </a:t>
                      </a:r>
                      <a:r>
                        <a:rPr lang="ko-KR" altLang="en-US" sz="15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정현수</a:t>
                      </a:r>
                      <a:r>
                        <a:rPr lang="en-US" altLang="ko-KR" sz="15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5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김성일</a:t>
                      </a:r>
                      <a:r>
                        <a:rPr lang="en-US" altLang="ko-KR" sz="15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5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임경란</a:t>
                      </a:r>
                      <a:r>
                        <a:rPr lang="en-US" altLang="ko-KR" sz="15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5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신대근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588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프로젝트 기간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5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’24. 02. 27 ~ 24. 03. 05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08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문서번호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5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부산항</a:t>
                      </a:r>
                      <a:r>
                        <a:rPr lang="en-US" altLang="ko-KR" sz="15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_</a:t>
                      </a:r>
                      <a:r>
                        <a:rPr lang="ko-KR" altLang="en-US" sz="15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데이터분석</a:t>
                      </a:r>
                      <a:r>
                        <a:rPr lang="en-US" altLang="ko-KR" sz="15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_ver_1.0</a:t>
                      </a:r>
                      <a:endParaRPr lang="ko-KR" altLang="en-US" sz="1500" kern="1200" spc="-15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35077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0DDCD6B-14EB-A286-2FC4-DFB1AED83F63}"/>
              </a:ext>
            </a:extLst>
          </p:cNvPr>
          <p:cNvSpPr txBox="1"/>
          <p:nvPr/>
        </p:nvSpPr>
        <p:spPr>
          <a:xfrm>
            <a:off x="12493690" y="1763486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글꼴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9B446-775F-E6ED-5723-F09ABF0AC482}"/>
              </a:ext>
            </a:extLst>
          </p:cNvPr>
          <p:cNvSpPr txBox="1"/>
          <p:nvPr/>
        </p:nvSpPr>
        <p:spPr>
          <a:xfrm>
            <a:off x="12493688" y="2502150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글꼴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00571F-CE98-4207-D07A-4F8D1AD0E96D}"/>
              </a:ext>
            </a:extLst>
          </p:cNvPr>
          <p:cNvSpPr txBox="1"/>
          <p:nvPr/>
        </p:nvSpPr>
        <p:spPr>
          <a:xfrm>
            <a:off x="12493689" y="2132818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글꼴</a:t>
            </a:r>
          </a:p>
        </p:txBody>
      </p:sp>
    </p:spTree>
    <p:extLst>
      <p:ext uri="{BB962C8B-B14F-4D97-AF65-F5344CB8AC3E}">
        <p14:creationId xmlns:p14="http://schemas.microsoft.com/office/powerpoint/2010/main" val="236349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62896-D44D-2558-3EAE-E56A3A121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39F76-E777-2828-09A1-206CE9778739}"/>
              </a:ext>
            </a:extLst>
          </p:cNvPr>
          <p:cNvSpPr txBox="1"/>
          <p:nvPr/>
        </p:nvSpPr>
        <p:spPr>
          <a:xfrm>
            <a:off x="12493690" y="14852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글꼴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4F110-26F5-7EAF-6BC5-E3BCDFF0FD90}"/>
              </a:ext>
            </a:extLst>
          </p:cNvPr>
          <p:cNvSpPr txBox="1"/>
          <p:nvPr/>
        </p:nvSpPr>
        <p:spPr>
          <a:xfrm>
            <a:off x="12493688" y="753516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글꼴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3324-C9E7-E569-D132-ADC89E51C1B8}"/>
              </a:ext>
            </a:extLst>
          </p:cNvPr>
          <p:cNvSpPr txBox="1"/>
          <p:nvPr/>
        </p:nvSpPr>
        <p:spPr>
          <a:xfrm>
            <a:off x="12493689" y="384184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글꼴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91782B-9A30-2C5C-5E17-08CB42F4280B}"/>
              </a:ext>
            </a:extLst>
          </p:cNvPr>
          <p:cNvSpPr txBox="1"/>
          <p:nvPr/>
        </p:nvSpPr>
        <p:spPr>
          <a:xfrm>
            <a:off x="381988" y="838347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pc="-15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선용품</a:t>
            </a:r>
            <a:r>
              <a:rPr lang="ko-KR" altLang="en-US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품목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14FC4C-2CB9-2FDE-8400-CFE3118F0CCF}"/>
              </a:ext>
            </a:extLst>
          </p:cNvPr>
          <p:cNvSpPr txBox="1"/>
          <p:nvPr/>
        </p:nvSpPr>
        <p:spPr>
          <a:xfrm>
            <a:off x="608881" y="1205159"/>
            <a:ext cx="703782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：외국인 선호 </a:t>
            </a:r>
            <a:r>
              <a:rPr lang="ko-KR" altLang="en-US" sz="1700" spc="-15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선용품</a:t>
            </a:r>
            <a:r>
              <a:rPr lang="ko-KR" altLang="en-US" sz="17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분석을 통한 </a:t>
            </a:r>
            <a:r>
              <a:rPr lang="en-US" altLang="ko-KR" sz="17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TOP4 </a:t>
            </a:r>
            <a:r>
              <a:rPr lang="ko-KR" altLang="en-US" sz="17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항목에 대해 국내 기업 소싱 리스트의 지도 시각화</a:t>
            </a:r>
            <a:endParaRPr lang="en-US" altLang="ko-KR" sz="1700" spc="-15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7B5367-8719-02CF-8EA4-0C36C79A519A}"/>
              </a:ext>
            </a:extLst>
          </p:cNvPr>
          <p:cNvSpPr/>
          <p:nvPr/>
        </p:nvSpPr>
        <p:spPr>
          <a:xfrm>
            <a:off x="271789" y="883891"/>
            <a:ext cx="77821" cy="475565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6F46C137-B3A4-13EB-B3C9-969177ABAC37}"/>
              </a:ext>
            </a:extLst>
          </p:cNvPr>
          <p:cNvGrpSpPr/>
          <p:nvPr/>
        </p:nvGrpSpPr>
        <p:grpSpPr>
          <a:xfrm>
            <a:off x="242527" y="3166135"/>
            <a:ext cx="11706946" cy="3520937"/>
            <a:chOff x="242527" y="3166135"/>
            <a:chExt cx="11706946" cy="3520937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CE8A3DE-82AB-04C7-C7EE-0A6A8E373BDE}"/>
                </a:ext>
              </a:extLst>
            </p:cNvPr>
            <p:cNvSpPr/>
            <p:nvPr/>
          </p:nvSpPr>
          <p:spPr>
            <a:xfrm>
              <a:off x="807631" y="3166135"/>
              <a:ext cx="1517729" cy="353943"/>
            </a:xfrm>
            <a:prstGeom prst="roundRect">
              <a:avLst/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B7BB47-4B44-29AF-EE86-D02DF9B8C2CB}"/>
                </a:ext>
              </a:extLst>
            </p:cNvPr>
            <p:cNvSpPr txBox="1"/>
            <p:nvPr/>
          </p:nvSpPr>
          <p:spPr>
            <a:xfrm>
              <a:off x="1082494" y="3188207"/>
              <a:ext cx="96693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데이터 정보</a:t>
              </a: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39CDE41-4B9D-49C6-5047-3A0C1DB4AD7B}"/>
                </a:ext>
              </a:extLst>
            </p:cNvPr>
            <p:cNvGrpSpPr/>
            <p:nvPr/>
          </p:nvGrpSpPr>
          <p:grpSpPr>
            <a:xfrm>
              <a:off x="242527" y="3612521"/>
              <a:ext cx="6664110" cy="3074551"/>
              <a:chOff x="242527" y="3612521"/>
              <a:chExt cx="6664110" cy="3074551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DB7221AB-A6C2-88A9-BD6C-58DFC15498EB}"/>
                  </a:ext>
                </a:extLst>
              </p:cNvPr>
              <p:cNvGrpSpPr/>
              <p:nvPr/>
            </p:nvGrpSpPr>
            <p:grpSpPr>
              <a:xfrm>
                <a:off x="363461" y="4434772"/>
                <a:ext cx="1529670" cy="1866509"/>
                <a:chOff x="363461" y="4434772"/>
                <a:chExt cx="1529670" cy="1866509"/>
              </a:xfrm>
            </p:grpSpPr>
            <p:pic>
              <p:nvPicPr>
                <p:cNvPr id="16" name="그림 15" descr="텍스트, 폰트, 스크린샷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B0F52EA5-E104-84CE-C24A-38E91A533C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3461" y="4442259"/>
                  <a:ext cx="1496940" cy="1496940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A64AA6B-C77C-67CB-719E-82D54F2A77A9}"/>
                    </a:ext>
                  </a:extLst>
                </p:cNvPr>
                <p:cNvSpPr txBox="1"/>
                <p:nvPr/>
              </p:nvSpPr>
              <p:spPr>
                <a:xfrm>
                  <a:off x="892961" y="6008893"/>
                  <a:ext cx="437940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300" spc="-150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육류</a:t>
                  </a:r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190CCE9-BD58-FD37-3EF2-64C79343A539}"/>
                    </a:ext>
                  </a:extLst>
                </p:cNvPr>
                <p:cNvSpPr/>
                <p:nvPr/>
              </p:nvSpPr>
              <p:spPr>
                <a:xfrm>
                  <a:off x="365793" y="4434772"/>
                  <a:ext cx="1527338" cy="1527338"/>
                </a:xfrm>
                <a:prstGeom prst="ellipse">
                  <a:avLst/>
                </a:prstGeom>
                <a:noFill/>
                <a:ln w="6350"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F096F42C-626C-F03E-5984-BAE2B1A70339}"/>
                  </a:ext>
                </a:extLst>
              </p:cNvPr>
              <p:cNvGrpSpPr/>
              <p:nvPr/>
            </p:nvGrpSpPr>
            <p:grpSpPr>
              <a:xfrm>
                <a:off x="1993146" y="4407294"/>
                <a:ext cx="1545237" cy="1893987"/>
                <a:chOff x="1993146" y="4407294"/>
                <a:chExt cx="1545237" cy="1893987"/>
              </a:xfrm>
            </p:grpSpPr>
            <p:pic>
              <p:nvPicPr>
                <p:cNvPr id="10" name="그림 9" descr="텍스트, 폰트, 그래픽, 그래픽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837C2CB6-5849-D356-8002-108894A115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0513" y="4425206"/>
                  <a:ext cx="1527870" cy="1531046"/>
                </a:xfrm>
                <a:prstGeom prst="rect">
                  <a:avLst/>
                </a:prstGeom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0057DD5-8609-D5CB-50DF-6F35C35B1F92}"/>
                    </a:ext>
                  </a:extLst>
                </p:cNvPr>
                <p:cNvSpPr txBox="1"/>
                <p:nvPr/>
              </p:nvSpPr>
              <p:spPr>
                <a:xfrm>
                  <a:off x="2477228" y="6008893"/>
                  <a:ext cx="564578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300" spc="-150" dirty="0" err="1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식품류</a:t>
                  </a:r>
                  <a:endParaRPr lang="ko-KR" altLang="en-US" sz="13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DE68BEE-E1B3-4E48-FC9D-B1885F2A29B9}"/>
                    </a:ext>
                  </a:extLst>
                </p:cNvPr>
                <p:cNvSpPr/>
                <p:nvPr/>
              </p:nvSpPr>
              <p:spPr>
                <a:xfrm>
                  <a:off x="1993146" y="4407294"/>
                  <a:ext cx="1532743" cy="1532743"/>
                </a:xfrm>
                <a:prstGeom prst="ellipse">
                  <a:avLst/>
                </a:prstGeom>
                <a:noFill/>
                <a:ln w="6350"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A3D924F1-259D-403C-AC38-5FE0538BECAF}"/>
                  </a:ext>
                </a:extLst>
              </p:cNvPr>
              <p:cNvGrpSpPr/>
              <p:nvPr/>
            </p:nvGrpSpPr>
            <p:grpSpPr>
              <a:xfrm>
                <a:off x="3599141" y="4377908"/>
                <a:ext cx="1532743" cy="1923373"/>
                <a:chOff x="3599141" y="4377908"/>
                <a:chExt cx="1532743" cy="1923373"/>
              </a:xfrm>
            </p:grpSpPr>
            <p:pic>
              <p:nvPicPr>
                <p:cNvPr id="14" name="그림 13" descr="텍스트, 도표, 지도이(가) 표시된 사진&#10;&#10;자동 생성된 설명">
                  <a:extLst>
                    <a:ext uri="{FF2B5EF4-FFF2-40B4-BE49-F238E27FC236}">
                      <a16:creationId xmlns:a16="http://schemas.microsoft.com/office/drawing/2014/main" id="{52B6D698-4755-AD26-A82E-2A826B0023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45080" y="4474539"/>
                  <a:ext cx="1277892" cy="1324610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B209486-30F3-2646-A439-9DB78BC93832}"/>
                    </a:ext>
                  </a:extLst>
                </p:cNvPr>
                <p:cNvSpPr txBox="1"/>
                <p:nvPr/>
              </p:nvSpPr>
              <p:spPr>
                <a:xfrm>
                  <a:off x="4184342" y="6008893"/>
                  <a:ext cx="437940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300" spc="-15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주류</a:t>
                  </a:r>
                  <a:endParaRPr lang="ko-KR" altLang="en-US" sz="13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393E41E-5B58-2361-56A4-0338F118BE91}"/>
                    </a:ext>
                  </a:extLst>
                </p:cNvPr>
                <p:cNvSpPr/>
                <p:nvPr/>
              </p:nvSpPr>
              <p:spPr>
                <a:xfrm>
                  <a:off x="3599141" y="4377908"/>
                  <a:ext cx="1532743" cy="1532743"/>
                </a:xfrm>
                <a:prstGeom prst="ellipse">
                  <a:avLst/>
                </a:prstGeom>
                <a:noFill/>
                <a:ln w="6350"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B8F42270-1E14-1408-4063-49B8AD99A327}"/>
                  </a:ext>
                </a:extLst>
              </p:cNvPr>
              <p:cNvGrpSpPr/>
              <p:nvPr/>
            </p:nvGrpSpPr>
            <p:grpSpPr>
              <a:xfrm>
                <a:off x="5208338" y="4377908"/>
                <a:ext cx="1532743" cy="2123428"/>
                <a:chOff x="5208338" y="4377908"/>
                <a:chExt cx="1532743" cy="2123428"/>
              </a:xfrm>
            </p:grpSpPr>
            <p:pic>
              <p:nvPicPr>
                <p:cNvPr id="12" name="그림 11" descr="텍스트, 폰트, 스크린샷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D074C90E-22DF-3D05-4EAB-B7D9E9D337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27529" y="4566566"/>
                  <a:ext cx="1162878" cy="1165296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3A2B0CD-D59B-BFE5-1B0A-8D742AA3FFF9}"/>
                    </a:ext>
                  </a:extLst>
                </p:cNvPr>
                <p:cNvSpPr txBox="1"/>
                <p:nvPr/>
              </p:nvSpPr>
              <p:spPr>
                <a:xfrm>
                  <a:off x="5664993" y="6008893"/>
                  <a:ext cx="784189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300" spc="-150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기타</a:t>
                  </a:r>
                  <a:endParaRPr lang="en-US" altLang="ko-KR" sz="13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  <a:p>
                  <a:pPr algn="ctr"/>
                  <a:r>
                    <a:rPr lang="en-US" altLang="ko-KR" sz="1300" spc="-150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(</a:t>
                  </a:r>
                  <a:r>
                    <a:rPr lang="ko-KR" altLang="en-US" sz="1300" spc="-150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기념품</a:t>
                  </a:r>
                  <a:r>
                    <a:rPr lang="en-US" altLang="ko-KR" sz="1300" spc="-150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 </a:t>
                  </a:r>
                  <a:r>
                    <a:rPr lang="ko-KR" altLang="en-US" sz="1300" spc="-150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등</a:t>
                  </a:r>
                  <a:r>
                    <a:rPr lang="en-US" altLang="ko-KR" sz="1300" spc="-150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rPr>
                    <a:t>)</a:t>
                  </a:r>
                  <a:endParaRPr lang="ko-KR" altLang="en-US" sz="13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endParaRPr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8291B921-1453-8C30-D3B7-6DD7E76A9D76}"/>
                    </a:ext>
                  </a:extLst>
                </p:cNvPr>
                <p:cNvSpPr/>
                <p:nvPr/>
              </p:nvSpPr>
              <p:spPr>
                <a:xfrm>
                  <a:off x="5208338" y="4377908"/>
                  <a:ext cx="1532743" cy="1532743"/>
                </a:xfrm>
                <a:prstGeom prst="ellipse">
                  <a:avLst/>
                </a:prstGeom>
                <a:noFill/>
                <a:ln w="6350"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DDCA28F9-9A97-65C4-BC39-ADCF6E0E773B}"/>
                  </a:ext>
                </a:extLst>
              </p:cNvPr>
              <p:cNvSpPr/>
              <p:nvPr/>
            </p:nvSpPr>
            <p:spPr>
              <a:xfrm>
                <a:off x="242527" y="3784065"/>
                <a:ext cx="6664110" cy="2903007"/>
              </a:xfrm>
              <a:prstGeom prst="roundRect">
                <a:avLst>
                  <a:gd name="adj" fmla="val 3964"/>
                </a:avLst>
              </a:prstGeom>
              <a:noFill/>
              <a:ln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17B6EEA-13C9-4348-2F7F-865F3D8C8629}"/>
                  </a:ext>
                </a:extLst>
              </p:cNvPr>
              <p:cNvSpPr/>
              <p:nvPr/>
            </p:nvSpPr>
            <p:spPr>
              <a:xfrm>
                <a:off x="2761501" y="3631978"/>
                <a:ext cx="1379184" cy="323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EC8DF46-0C58-72DD-CCA6-91678B99DF5D}"/>
                  </a:ext>
                </a:extLst>
              </p:cNvPr>
              <p:cNvSpPr txBox="1"/>
              <p:nvPr/>
            </p:nvSpPr>
            <p:spPr>
              <a:xfrm>
                <a:off x="2725574" y="3612521"/>
                <a:ext cx="145103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외국인 선호 </a:t>
                </a:r>
                <a:r>
                  <a:rPr lang="ko-KR" altLang="en-US" sz="1500" spc="-150" dirty="0" err="1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선용품</a:t>
                </a:r>
                <a:endPara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C7A1CE14-2D40-3D5C-7154-2408C8E4A5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1501" y="3941558"/>
                <a:ext cx="1379184" cy="0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AD17AFA4-DF57-E94F-72D1-9A282106FF99}"/>
                </a:ext>
              </a:extLst>
            </p:cNvPr>
            <p:cNvGrpSpPr/>
            <p:nvPr/>
          </p:nvGrpSpPr>
          <p:grpSpPr>
            <a:xfrm>
              <a:off x="7066988" y="3620810"/>
              <a:ext cx="4882485" cy="3066262"/>
              <a:chOff x="7066988" y="3620810"/>
              <a:chExt cx="4882485" cy="3066262"/>
            </a:xfrm>
          </p:grpSpPr>
          <p:pic>
            <p:nvPicPr>
              <p:cNvPr id="24" name="그림 23" descr="텍스트, 스크린샷, 지도,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B02C5522-844B-9CDC-A114-C2BC7CA756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127" t="30593" r="36636" b="5826"/>
              <a:stretch/>
            </p:blipFill>
            <p:spPr>
              <a:xfrm>
                <a:off x="7263420" y="4176696"/>
                <a:ext cx="1790470" cy="2324640"/>
              </a:xfrm>
              <a:prstGeom prst="rect">
                <a:avLst/>
              </a:prstGeom>
            </p:spPr>
          </p:pic>
          <p:pic>
            <p:nvPicPr>
              <p:cNvPr id="22" name="그림 21" descr="텍스트, 스크린샷, 지도,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C34A4F9B-1782-D712-614E-52A51EF482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31" t="28517" r="19804" b="5498"/>
              <a:stretch/>
            </p:blipFill>
            <p:spPr>
              <a:xfrm>
                <a:off x="9221177" y="4172068"/>
                <a:ext cx="2523934" cy="2329267"/>
              </a:xfrm>
              <a:prstGeom prst="rect">
                <a:avLst/>
              </a:prstGeom>
            </p:spPr>
          </p:pic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909A82D1-F8D3-D177-FA31-81214514328D}"/>
                  </a:ext>
                </a:extLst>
              </p:cNvPr>
              <p:cNvSpPr/>
              <p:nvPr/>
            </p:nvSpPr>
            <p:spPr>
              <a:xfrm>
                <a:off x="7066988" y="3784065"/>
                <a:ext cx="4882485" cy="2903007"/>
              </a:xfrm>
              <a:prstGeom prst="roundRect">
                <a:avLst>
                  <a:gd name="adj" fmla="val 3964"/>
                </a:avLst>
              </a:prstGeom>
              <a:noFill/>
              <a:ln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F46220EE-336C-5C7C-46F9-2D8A6DD9D01B}"/>
                  </a:ext>
                </a:extLst>
              </p:cNvPr>
              <p:cNvSpPr/>
              <p:nvPr/>
            </p:nvSpPr>
            <p:spPr>
              <a:xfrm>
                <a:off x="8843988" y="3703510"/>
                <a:ext cx="1517729" cy="3539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FB75860-9B31-A0AA-C898-F32E4D578838}"/>
                  </a:ext>
                </a:extLst>
              </p:cNvPr>
              <p:cNvSpPr txBox="1"/>
              <p:nvPr/>
            </p:nvSpPr>
            <p:spPr>
              <a:xfrm>
                <a:off x="8784358" y="3620810"/>
                <a:ext cx="163698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관련 국내 기업 리스트</a:t>
                </a: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739694AD-CD71-99E2-7333-C5417BE80D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7750" y="3940166"/>
                <a:ext cx="1517102" cy="0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42E6DF12-9F89-63D1-8AB6-4E1F60D6A1C4}"/>
              </a:ext>
            </a:extLst>
          </p:cNvPr>
          <p:cNvGrpSpPr/>
          <p:nvPr/>
        </p:nvGrpSpPr>
        <p:grpSpPr>
          <a:xfrm>
            <a:off x="807632" y="1668911"/>
            <a:ext cx="5937681" cy="1400870"/>
            <a:chOff x="807632" y="1668911"/>
            <a:chExt cx="5937681" cy="140087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762D9D-7339-1824-7C33-24FBB6BDAB19}"/>
                </a:ext>
              </a:extLst>
            </p:cNvPr>
            <p:cNvSpPr txBox="1"/>
            <p:nvPr/>
          </p:nvSpPr>
          <p:spPr>
            <a:xfrm>
              <a:off x="1226815" y="2095117"/>
              <a:ext cx="499367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외국인 선호 </a:t>
              </a:r>
              <a:r>
                <a:rPr lang="ko-KR" altLang="en-US" sz="1500" spc="-15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선용품</a:t>
              </a:r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: </a:t>
              </a:r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해당 품목 영어로 검색 후</a:t>
              </a:r>
              <a:r>
                <a: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</a:t>
              </a:r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관련 도메인 사이트 </a:t>
              </a:r>
              <a:r>
                <a:rPr lang="ko-KR" altLang="en-US" sz="1500" spc="-15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크롤링</a:t>
              </a:r>
              <a:endPara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02DED5-537E-F813-5E9E-05D8F6660930}"/>
                </a:ext>
              </a:extLst>
            </p:cNvPr>
            <p:cNvSpPr txBox="1"/>
            <p:nvPr/>
          </p:nvSpPr>
          <p:spPr>
            <a:xfrm>
              <a:off x="1226815" y="2425769"/>
              <a:ext cx="551849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국내 기업 리스트 </a:t>
              </a:r>
              <a:r>
                <a: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: </a:t>
              </a:r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전자공시시스템</a:t>
              </a:r>
              <a:r>
                <a: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(DART) </a:t>
              </a:r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사이트  </a:t>
              </a:r>
              <a:r>
                <a: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-&gt; </a:t>
              </a:r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기업 개황  </a:t>
              </a:r>
              <a:r>
                <a: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–&gt;  </a:t>
              </a:r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업종별 </a:t>
              </a:r>
              <a:r>
                <a:rPr lang="ko-KR" altLang="en-US" sz="1500" spc="-15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크롤링</a:t>
              </a:r>
              <a:endPara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F099436-3B48-B4F8-2F68-65F50EFF3D2C}"/>
                </a:ext>
              </a:extLst>
            </p:cNvPr>
            <p:cNvSpPr/>
            <p:nvPr/>
          </p:nvSpPr>
          <p:spPr>
            <a:xfrm>
              <a:off x="807632" y="1668911"/>
              <a:ext cx="1517730" cy="353943"/>
            </a:xfrm>
            <a:prstGeom prst="roundRect">
              <a:avLst/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D8C1F32-B529-4218-5F24-B2129F526A59}"/>
                </a:ext>
              </a:extLst>
            </p:cNvPr>
            <p:cNvSpPr txBox="1"/>
            <p:nvPr/>
          </p:nvSpPr>
          <p:spPr>
            <a:xfrm>
              <a:off x="914981" y="1699689"/>
              <a:ext cx="130195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데이터 수집 출처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1F6CE8F-EEE3-8591-3211-0FB56A310501}"/>
                </a:ext>
              </a:extLst>
            </p:cNvPr>
            <p:cNvSpPr/>
            <p:nvPr/>
          </p:nvSpPr>
          <p:spPr>
            <a:xfrm flipH="1">
              <a:off x="1157420" y="2208263"/>
              <a:ext cx="50676" cy="5067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B1092D3-6FEA-0975-881E-85F0D6005CB8}"/>
                </a:ext>
              </a:extLst>
            </p:cNvPr>
            <p:cNvSpPr txBox="1"/>
            <p:nvPr/>
          </p:nvSpPr>
          <p:spPr>
            <a:xfrm>
              <a:off x="1226815" y="2746616"/>
              <a:ext cx="223651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수집 데이터 타입  </a:t>
              </a:r>
              <a:r>
                <a: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: </a:t>
              </a:r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정형 데이터</a:t>
              </a: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A6075EA-F71B-7073-C4EC-DCA263EEEE25}"/>
                </a:ext>
              </a:extLst>
            </p:cNvPr>
            <p:cNvSpPr/>
            <p:nvPr/>
          </p:nvSpPr>
          <p:spPr>
            <a:xfrm flipH="1">
              <a:off x="1157420" y="2542263"/>
              <a:ext cx="50676" cy="5067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E428DEB1-F942-31B8-5666-A02277DA8FED}"/>
                </a:ext>
              </a:extLst>
            </p:cNvPr>
            <p:cNvSpPr/>
            <p:nvPr/>
          </p:nvSpPr>
          <p:spPr>
            <a:xfrm flipH="1">
              <a:off x="1157420" y="2886095"/>
              <a:ext cx="50676" cy="5067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92356AC-DCA5-A184-0670-AD232AB33A71}"/>
              </a:ext>
            </a:extLst>
          </p:cNvPr>
          <p:cNvSpPr txBox="1"/>
          <p:nvPr/>
        </p:nvSpPr>
        <p:spPr>
          <a:xfrm>
            <a:off x="188115" y="153351"/>
            <a:ext cx="3930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</a:rPr>
              <a:t>수행 내용</a:t>
            </a:r>
            <a:r>
              <a:rPr lang="en-US" altLang="ko-KR" sz="2000" dirty="0">
                <a:solidFill>
                  <a:schemeClr val="bg1"/>
                </a:solidFill>
              </a:rPr>
              <a:t>(1) : </a:t>
            </a:r>
            <a:r>
              <a:rPr lang="ko-KR" altLang="en-US" sz="2000" dirty="0" err="1">
                <a:solidFill>
                  <a:schemeClr val="bg1"/>
                </a:solidFill>
              </a:rPr>
              <a:t>선용품</a:t>
            </a:r>
            <a:r>
              <a:rPr lang="ko-KR" altLang="en-US" sz="2000" dirty="0">
                <a:solidFill>
                  <a:schemeClr val="bg1"/>
                </a:solidFill>
              </a:rPr>
              <a:t> 구매 플랫폼 구축</a:t>
            </a:r>
          </a:p>
        </p:txBody>
      </p:sp>
    </p:spTree>
    <p:extLst>
      <p:ext uri="{BB962C8B-B14F-4D97-AF65-F5344CB8AC3E}">
        <p14:creationId xmlns:p14="http://schemas.microsoft.com/office/powerpoint/2010/main" val="187429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43613-7AD6-1F8F-789D-4373D4FF0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5A1DEA-B812-0CC0-AADD-626D79FF3143}"/>
              </a:ext>
            </a:extLst>
          </p:cNvPr>
          <p:cNvSpPr txBox="1"/>
          <p:nvPr/>
        </p:nvSpPr>
        <p:spPr>
          <a:xfrm>
            <a:off x="12493690" y="14852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글꼴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8153D-7734-F627-84C4-B2AEE086C492}"/>
              </a:ext>
            </a:extLst>
          </p:cNvPr>
          <p:cNvSpPr txBox="1"/>
          <p:nvPr/>
        </p:nvSpPr>
        <p:spPr>
          <a:xfrm>
            <a:off x="12493688" y="753516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글꼴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5A519-931A-1130-3E40-1061A6A56CC1}"/>
              </a:ext>
            </a:extLst>
          </p:cNvPr>
          <p:cNvSpPr txBox="1"/>
          <p:nvPr/>
        </p:nvSpPr>
        <p:spPr>
          <a:xfrm>
            <a:off x="12493689" y="384184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글꼴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EF18B7-DBC3-D3FA-7511-18304BE1EDC3}"/>
              </a:ext>
            </a:extLst>
          </p:cNvPr>
          <p:cNvSpPr txBox="1"/>
          <p:nvPr/>
        </p:nvSpPr>
        <p:spPr>
          <a:xfrm>
            <a:off x="381988" y="838347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 </a:t>
            </a:r>
            <a:r>
              <a:rPr lang="ko-KR" altLang="en-US" spc="-15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선용품</a:t>
            </a:r>
            <a:r>
              <a:rPr lang="ko-KR" altLang="en-US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보관 창고 위치 분석</a:t>
            </a:r>
            <a:r>
              <a:rPr lang="en-US" altLang="ko-KR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pc="-15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74468E-19F1-6F56-24B4-5549F8ADB587}"/>
              </a:ext>
            </a:extLst>
          </p:cNvPr>
          <p:cNvSpPr txBox="1"/>
          <p:nvPr/>
        </p:nvSpPr>
        <p:spPr>
          <a:xfrm>
            <a:off x="608881" y="1205159"/>
            <a:ext cx="448071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：</a:t>
            </a:r>
            <a:r>
              <a:rPr lang="ko-KR" altLang="en-US" sz="1700" spc="-15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선용품</a:t>
            </a:r>
            <a:r>
              <a:rPr lang="ko-KR" altLang="en-US" sz="17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보관 및 수령 장소 관련한 창고 리스트의 시각화</a:t>
            </a:r>
            <a:endParaRPr lang="en-US" altLang="ko-KR" sz="1700" spc="-15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0601D9-2271-5F7D-BE23-1A1B801AC972}"/>
              </a:ext>
            </a:extLst>
          </p:cNvPr>
          <p:cNvSpPr/>
          <p:nvPr/>
        </p:nvSpPr>
        <p:spPr>
          <a:xfrm>
            <a:off x="271789" y="883891"/>
            <a:ext cx="77821" cy="475565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6EBE636-0843-A44E-6A49-9627E8615419}"/>
              </a:ext>
            </a:extLst>
          </p:cNvPr>
          <p:cNvGrpSpPr/>
          <p:nvPr/>
        </p:nvGrpSpPr>
        <p:grpSpPr>
          <a:xfrm>
            <a:off x="807632" y="1668911"/>
            <a:ext cx="6324967" cy="1400870"/>
            <a:chOff x="807632" y="1668911"/>
            <a:chExt cx="6324967" cy="140087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B24D76-6CE3-4667-179C-7F5CDFF0DF6B}"/>
                </a:ext>
              </a:extLst>
            </p:cNvPr>
            <p:cNvSpPr txBox="1"/>
            <p:nvPr/>
          </p:nvSpPr>
          <p:spPr>
            <a:xfrm>
              <a:off x="1226815" y="2095117"/>
              <a:ext cx="174919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네이버 부동산 </a:t>
              </a:r>
              <a:r>
                <a:rPr lang="ko-KR" altLang="en-US" sz="1500" spc="-15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웹크롤링</a:t>
              </a:r>
              <a:endPara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1D5EB6-026A-0643-0D9B-FCD416B0D737}"/>
                </a:ext>
              </a:extLst>
            </p:cNvPr>
            <p:cNvSpPr txBox="1"/>
            <p:nvPr/>
          </p:nvSpPr>
          <p:spPr>
            <a:xfrm>
              <a:off x="1226815" y="2425769"/>
              <a:ext cx="590578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검색 조건 </a:t>
              </a:r>
              <a:r>
                <a: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: </a:t>
              </a:r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부산 </a:t>
              </a:r>
              <a:r>
                <a:rPr lang="ko-KR" altLang="en-US" sz="1500" spc="-15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신항만</a:t>
              </a:r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기준으로 </a:t>
              </a:r>
              <a:r>
                <a: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10~20</a:t>
              </a:r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분 내 거리에 위치한 </a:t>
              </a:r>
              <a:r>
                <a: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상가 </a:t>
              </a:r>
              <a:r>
                <a: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· </a:t>
              </a:r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업무</a:t>
              </a:r>
              <a:r>
                <a: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· </a:t>
              </a:r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공장</a:t>
              </a:r>
              <a:r>
                <a: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· </a:t>
              </a:r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토지 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3CE3ECC-AFDE-7FD5-5EA4-F49FBFBB3656}"/>
                </a:ext>
              </a:extLst>
            </p:cNvPr>
            <p:cNvSpPr/>
            <p:nvPr/>
          </p:nvSpPr>
          <p:spPr>
            <a:xfrm>
              <a:off x="807632" y="1668911"/>
              <a:ext cx="1517730" cy="353943"/>
            </a:xfrm>
            <a:prstGeom prst="roundRect">
              <a:avLst/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14506B-AAAA-A68C-7309-96091A98C58F}"/>
                </a:ext>
              </a:extLst>
            </p:cNvPr>
            <p:cNvSpPr txBox="1"/>
            <p:nvPr/>
          </p:nvSpPr>
          <p:spPr>
            <a:xfrm>
              <a:off x="914981" y="1699689"/>
              <a:ext cx="130195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데이터 수집 출처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B18623A-27C6-42ED-C795-658EA98C365D}"/>
                </a:ext>
              </a:extLst>
            </p:cNvPr>
            <p:cNvSpPr/>
            <p:nvPr/>
          </p:nvSpPr>
          <p:spPr>
            <a:xfrm flipH="1">
              <a:off x="1157420" y="2208263"/>
              <a:ext cx="50676" cy="5067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5B81D36-1645-1A33-BD4C-D5183B3F2A8D}"/>
                </a:ext>
              </a:extLst>
            </p:cNvPr>
            <p:cNvSpPr txBox="1"/>
            <p:nvPr/>
          </p:nvSpPr>
          <p:spPr>
            <a:xfrm>
              <a:off x="1226815" y="2746616"/>
              <a:ext cx="227337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수집 데이터  타입 </a:t>
              </a:r>
              <a:r>
                <a: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: </a:t>
              </a:r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정형 데이터</a:t>
              </a: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8E57995-5983-EDD2-F307-7B64EA61CD13}"/>
                </a:ext>
              </a:extLst>
            </p:cNvPr>
            <p:cNvSpPr/>
            <p:nvPr/>
          </p:nvSpPr>
          <p:spPr>
            <a:xfrm flipH="1">
              <a:off x="1157420" y="2542263"/>
              <a:ext cx="50676" cy="5067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DE5C001-617C-FF12-E95B-C3AF03B344B5}"/>
                </a:ext>
              </a:extLst>
            </p:cNvPr>
            <p:cNvSpPr/>
            <p:nvPr/>
          </p:nvSpPr>
          <p:spPr>
            <a:xfrm flipH="1">
              <a:off x="1157420" y="2886095"/>
              <a:ext cx="50676" cy="5067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FAD4847-F94B-ADBF-81E6-F3A4975D5AC3}"/>
              </a:ext>
            </a:extLst>
          </p:cNvPr>
          <p:cNvSpPr/>
          <p:nvPr/>
        </p:nvSpPr>
        <p:spPr>
          <a:xfrm>
            <a:off x="807631" y="3117495"/>
            <a:ext cx="1517729" cy="353943"/>
          </a:xfrm>
          <a:prstGeom prst="round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F8055C-8227-D14E-DCB6-894A772F8CEB}"/>
              </a:ext>
            </a:extLst>
          </p:cNvPr>
          <p:cNvSpPr txBox="1"/>
          <p:nvPr/>
        </p:nvSpPr>
        <p:spPr>
          <a:xfrm>
            <a:off x="1082494" y="3139567"/>
            <a:ext cx="966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데이터 정보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44670E7-CD6A-B97F-69DD-6E36530FD01E}"/>
              </a:ext>
            </a:extLst>
          </p:cNvPr>
          <p:cNvSpPr/>
          <p:nvPr/>
        </p:nvSpPr>
        <p:spPr>
          <a:xfrm>
            <a:off x="1878923" y="3490580"/>
            <a:ext cx="2994731" cy="323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지도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69A0C70-F999-9808-9EAC-D9A01D7D23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5" t="34892" r="26836" b="19434"/>
          <a:stretch/>
        </p:blipFill>
        <p:spPr>
          <a:xfrm>
            <a:off x="6745535" y="4036868"/>
            <a:ext cx="4047286" cy="2501394"/>
          </a:xfrm>
          <a:prstGeom prst="rect">
            <a:avLst/>
          </a:prstGeom>
        </p:spPr>
      </p:pic>
      <p:pic>
        <p:nvPicPr>
          <p:cNvPr id="11" name="그림 10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6C8C9B8-B9CF-866E-F601-4CE6B176E3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9" t="34468" r="30027" b="25106"/>
          <a:stretch/>
        </p:blipFill>
        <p:spPr>
          <a:xfrm>
            <a:off x="1082494" y="3916410"/>
            <a:ext cx="5221029" cy="2659386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BDDEF02-47AF-6B08-1BD2-4D06BC0D193A}"/>
              </a:ext>
            </a:extLst>
          </p:cNvPr>
          <p:cNvSpPr/>
          <p:nvPr/>
        </p:nvSpPr>
        <p:spPr>
          <a:xfrm>
            <a:off x="807631" y="3635985"/>
            <a:ext cx="10388905" cy="3051088"/>
          </a:xfrm>
          <a:prstGeom prst="roundRect">
            <a:avLst>
              <a:gd name="adj" fmla="val 3964"/>
            </a:avLst>
          </a:prstGeom>
          <a:noFill/>
          <a:ln>
            <a:solidFill>
              <a:srgbClr val="7671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0BD2781-6829-5B1C-0494-F3B5639AF6E3}"/>
              </a:ext>
            </a:extLst>
          </p:cNvPr>
          <p:cNvCxnSpPr>
            <a:cxnSpLocks/>
          </p:cNvCxnSpPr>
          <p:nvPr/>
        </p:nvCxnSpPr>
        <p:spPr>
          <a:xfrm>
            <a:off x="2063149" y="3813744"/>
            <a:ext cx="2956402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8BD7BE3-EC37-51FB-D885-4D8375F2798A}"/>
              </a:ext>
            </a:extLst>
          </p:cNvPr>
          <p:cNvSpPr/>
          <p:nvPr/>
        </p:nvSpPr>
        <p:spPr>
          <a:xfrm>
            <a:off x="7695090" y="3510871"/>
            <a:ext cx="2081210" cy="323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364F3-B70B-F61B-9568-D6099883EFA3}"/>
              </a:ext>
            </a:extLst>
          </p:cNvPr>
          <p:cNvSpPr txBox="1"/>
          <p:nvPr/>
        </p:nvSpPr>
        <p:spPr>
          <a:xfrm>
            <a:off x="7695090" y="3511372"/>
            <a:ext cx="19954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지도 </a:t>
            </a:r>
            <a:r>
              <a:rPr lang="en-US" altLang="ko-KR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Tooltip </a:t>
            </a:r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통한  시각화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E8DDAC3-A194-1AFD-7B23-BEB7CF4DF7BC}"/>
              </a:ext>
            </a:extLst>
          </p:cNvPr>
          <p:cNvCxnSpPr>
            <a:cxnSpLocks/>
          </p:cNvCxnSpPr>
          <p:nvPr/>
        </p:nvCxnSpPr>
        <p:spPr>
          <a:xfrm>
            <a:off x="7678804" y="3813744"/>
            <a:ext cx="2019262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0C5EE89-C92B-8AF7-7B98-EA9899F876D8}"/>
              </a:ext>
            </a:extLst>
          </p:cNvPr>
          <p:cNvSpPr txBox="1"/>
          <p:nvPr/>
        </p:nvSpPr>
        <p:spPr>
          <a:xfrm>
            <a:off x="188115" y="153351"/>
            <a:ext cx="3930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</a:rPr>
              <a:t>수행 내용</a:t>
            </a:r>
            <a:r>
              <a:rPr lang="en-US" altLang="ko-KR" sz="2000" dirty="0">
                <a:solidFill>
                  <a:schemeClr val="bg1"/>
                </a:solidFill>
              </a:rPr>
              <a:t>(1) : </a:t>
            </a:r>
            <a:r>
              <a:rPr lang="ko-KR" altLang="en-US" sz="2000" dirty="0" err="1">
                <a:solidFill>
                  <a:schemeClr val="bg1"/>
                </a:solidFill>
              </a:rPr>
              <a:t>선용품</a:t>
            </a:r>
            <a:r>
              <a:rPr lang="ko-KR" altLang="en-US" sz="2000" dirty="0">
                <a:solidFill>
                  <a:schemeClr val="bg1"/>
                </a:solidFill>
              </a:rPr>
              <a:t> 구매 플랫폼 구축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B8C2660-7907-2A83-3516-D0F561EC20C6}"/>
              </a:ext>
            </a:extLst>
          </p:cNvPr>
          <p:cNvSpPr/>
          <p:nvPr/>
        </p:nvSpPr>
        <p:spPr>
          <a:xfrm>
            <a:off x="1951581" y="3508248"/>
            <a:ext cx="3091532" cy="260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85E110-99CD-24DF-EBC6-A4B9380EC511}"/>
              </a:ext>
            </a:extLst>
          </p:cNvPr>
          <p:cNvSpPr txBox="1"/>
          <p:nvPr/>
        </p:nvSpPr>
        <p:spPr>
          <a:xfrm>
            <a:off x="2048381" y="3453032"/>
            <a:ext cx="299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6</a:t>
            </a:r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 구역에 대한 구매 형태</a:t>
            </a:r>
            <a:r>
              <a:rPr lang="en-US" altLang="ko-KR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면적</a:t>
            </a:r>
            <a:r>
              <a:rPr lang="en-US" altLang="ko-KR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금액 분석</a:t>
            </a:r>
          </a:p>
        </p:txBody>
      </p:sp>
    </p:spTree>
    <p:extLst>
      <p:ext uri="{BB962C8B-B14F-4D97-AF65-F5344CB8AC3E}">
        <p14:creationId xmlns:p14="http://schemas.microsoft.com/office/powerpoint/2010/main" val="2264736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DE52C-6617-CC94-5587-4194C6ECE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3CF8EF-2B0D-DD9A-70FD-4D82810EE4C3}"/>
              </a:ext>
            </a:extLst>
          </p:cNvPr>
          <p:cNvSpPr txBox="1"/>
          <p:nvPr/>
        </p:nvSpPr>
        <p:spPr>
          <a:xfrm>
            <a:off x="12493690" y="14852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글꼴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87E21-D4D6-AFF6-B046-DC38ACF3F0DF}"/>
              </a:ext>
            </a:extLst>
          </p:cNvPr>
          <p:cNvSpPr txBox="1"/>
          <p:nvPr/>
        </p:nvSpPr>
        <p:spPr>
          <a:xfrm>
            <a:off x="12493688" y="753516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글꼴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BCD76-11A9-1AE3-7289-5E55B05D6159}"/>
              </a:ext>
            </a:extLst>
          </p:cNvPr>
          <p:cNvSpPr txBox="1"/>
          <p:nvPr/>
        </p:nvSpPr>
        <p:spPr>
          <a:xfrm>
            <a:off x="12493689" y="384184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글꼴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8ABB16-EECA-9D70-1A4A-E137493C6A75}"/>
              </a:ext>
            </a:extLst>
          </p:cNvPr>
          <p:cNvSpPr txBox="1"/>
          <p:nvPr/>
        </p:nvSpPr>
        <p:spPr>
          <a:xfrm>
            <a:off x="381988" y="838347"/>
            <a:ext cx="429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체류 시간 및 관광 코스 관련 데이터 수집 및 정제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42C375-CD55-3D74-0817-FCD0D3260877}"/>
              </a:ext>
            </a:extLst>
          </p:cNvPr>
          <p:cNvSpPr txBox="1"/>
          <p:nvPr/>
        </p:nvSpPr>
        <p:spPr>
          <a:xfrm>
            <a:off x="608881" y="1205159"/>
            <a:ext cx="568296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：부산 지역 내의 관광 코스 리스트 </a:t>
            </a:r>
            <a:r>
              <a:rPr lang="ko-KR" altLang="en-US" sz="1700" spc="-15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크롤링</a:t>
            </a:r>
            <a:r>
              <a:rPr lang="ko-KR" altLang="en-US" sz="17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및 체류 시간별 코스 임의 지정</a:t>
            </a:r>
            <a:endParaRPr lang="en-US" altLang="ko-KR" sz="1700" spc="-15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D7DC30-2042-629F-7A1B-447FDA2C4BEB}"/>
              </a:ext>
            </a:extLst>
          </p:cNvPr>
          <p:cNvSpPr/>
          <p:nvPr/>
        </p:nvSpPr>
        <p:spPr>
          <a:xfrm>
            <a:off x="271789" y="883891"/>
            <a:ext cx="77821" cy="475565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380EF07-3C9D-743F-B3DD-3CB9DBAB1057}"/>
              </a:ext>
            </a:extLst>
          </p:cNvPr>
          <p:cNvGrpSpPr/>
          <p:nvPr/>
        </p:nvGrpSpPr>
        <p:grpSpPr>
          <a:xfrm>
            <a:off x="807632" y="1451253"/>
            <a:ext cx="7128069" cy="1618528"/>
            <a:chOff x="807632" y="1451253"/>
            <a:chExt cx="7128069" cy="16185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19FD2C-6FFE-CEC9-2320-96D498852EE5}"/>
                </a:ext>
              </a:extLst>
            </p:cNvPr>
            <p:cNvSpPr txBox="1"/>
            <p:nvPr/>
          </p:nvSpPr>
          <p:spPr>
            <a:xfrm>
              <a:off x="7714165" y="1451253"/>
              <a:ext cx="22153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036B13-6E1F-84E8-1B78-CD2B8473BFA7}"/>
                </a:ext>
              </a:extLst>
            </p:cNvPr>
            <p:cNvSpPr txBox="1"/>
            <p:nvPr/>
          </p:nvSpPr>
          <p:spPr>
            <a:xfrm>
              <a:off x="1226815" y="2095117"/>
              <a:ext cx="130195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구글 맵 </a:t>
              </a:r>
              <a:r>
                <a:rPr lang="ko-KR" altLang="en-US" sz="1500" spc="-15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웹크롤링</a:t>
              </a:r>
              <a:endPara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90C27E-3AB9-0A90-205E-7005C25A03BE}"/>
                </a:ext>
              </a:extLst>
            </p:cNvPr>
            <p:cNvSpPr txBox="1"/>
            <p:nvPr/>
          </p:nvSpPr>
          <p:spPr>
            <a:xfrm>
              <a:off x="1226815" y="2425769"/>
              <a:ext cx="57967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검색 조건 </a:t>
              </a:r>
              <a:r>
                <a: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: </a:t>
              </a:r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부산 </a:t>
              </a:r>
              <a:r>
                <a:rPr lang="ko-KR" altLang="en-US" sz="1500" spc="-15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신항만</a:t>
              </a:r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기준으로 </a:t>
              </a:r>
              <a:r>
                <a: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10km </a:t>
              </a:r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이내 맛집</a:t>
              </a:r>
              <a:r>
                <a: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</a:t>
              </a:r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숙박업소</a:t>
              </a:r>
              <a:r>
                <a: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</a:t>
              </a:r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관광지</a:t>
              </a:r>
              <a:r>
                <a: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( </a:t>
              </a:r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평점 </a:t>
              </a:r>
              <a:r>
                <a: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4</a:t>
              </a:r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점 이상 </a:t>
              </a:r>
              <a:r>
                <a: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</a:t>
              </a:r>
              <a:endPara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B7C4A1A-C838-9458-768A-B79E4BFE5DA4}"/>
                </a:ext>
              </a:extLst>
            </p:cNvPr>
            <p:cNvSpPr/>
            <p:nvPr/>
          </p:nvSpPr>
          <p:spPr>
            <a:xfrm>
              <a:off x="807632" y="1668911"/>
              <a:ext cx="1517730" cy="353943"/>
            </a:xfrm>
            <a:prstGeom prst="roundRect">
              <a:avLst/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35D474-E772-8064-CFFC-526AE76EF84E}"/>
                </a:ext>
              </a:extLst>
            </p:cNvPr>
            <p:cNvSpPr txBox="1"/>
            <p:nvPr/>
          </p:nvSpPr>
          <p:spPr>
            <a:xfrm>
              <a:off x="914981" y="1699689"/>
              <a:ext cx="130195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데이터 수집 출처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30CA483-23AC-3164-480F-C48E01DAA3B3}"/>
                </a:ext>
              </a:extLst>
            </p:cNvPr>
            <p:cNvSpPr/>
            <p:nvPr/>
          </p:nvSpPr>
          <p:spPr>
            <a:xfrm flipH="1">
              <a:off x="1157420" y="2208263"/>
              <a:ext cx="50676" cy="5067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EEACB4-3C57-890D-C423-AD5AD57B1E90}"/>
                </a:ext>
              </a:extLst>
            </p:cNvPr>
            <p:cNvSpPr txBox="1"/>
            <p:nvPr/>
          </p:nvSpPr>
          <p:spPr>
            <a:xfrm>
              <a:off x="1226815" y="2746616"/>
              <a:ext cx="227337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수집 데이터  타입 </a:t>
              </a:r>
              <a:r>
                <a: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: </a:t>
              </a:r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정형 데이터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F025C42-C626-99EC-DF07-3FD3C1BAC1D8}"/>
                </a:ext>
              </a:extLst>
            </p:cNvPr>
            <p:cNvSpPr/>
            <p:nvPr/>
          </p:nvSpPr>
          <p:spPr>
            <a:xfrm flipH="1">
              <a:off x="1157420" y="2542263"/>
              <a:ext cx="50676" cy="5067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D4386F8-5E80-0AB4-80D3-8ABAFC677EC9}"/>
                </a:ext>
              </a:extLst>
            </p:cNvPr>
            <p:cNvSpPr/>
            <p:nvPr/>
          </p:nvSpPr>
          <p:spPr>
            <a:xfrm flipH="1">
              <a:off x="1157420" y="2886095"/>
              <a:ext cx="50676" cy="5067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D1CA0BA-996E-4E2F-05F0-915F3D24F128}"/>
              </a:ext>
            </a:extLst>
          </p:cNvPr>
          <p:cNvSpPr txBox="1"/>
          <p:nvPr/>
        </p:nvSpPr>
        <p:spPr>
          <a:xfrm>
            <a:off x="188115" y="153351"/>
            <a:ext cx="3725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</a:rPr>
              <a:t>수행 내용</a:t>
            </a:r>
            <a:r>
              <a:rPr lang="en-US" altLang="ko-KR" sz="2000" dirty="0">
                <a:solidFill>
                  <a:schemeClr val="bg1"/>
                </a:solidFill>
              </a:rPr>
              <a:t>(2) : </a:t>
            </a:r>
            <a:r>
              <a:rPr lang="ko-KR" altLang="en-US" sz="2000" dirty="0">
                <a:solidFill>
                  <a:schemeClr val="bg1"/>
                </a:solidFill>
              </a:rPr>
              <a:t>외국인 추천 관광 코스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3ED14F3-E2E4-0A60-5086-B5CCBC8B4A71}"/>
              </a:ext>
            </a:extLst>
          </p:cNvPr>
          <p:cNvGrpSpPr/>
          <p:nvPr/>
        </p:nvGrpSpPr>
        <p:grpSpPr>
          <a:xfrm>
            <a:off x="807631" y="3117495"/>
            <a:ext cx="11178612" cy="3602628"/>
            <a:chOff x="807631" y="3117495"/>
            <a:chExt cx="11178612" cy="360262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4AC8B6E-EAC5-A1AF-EE6B-21C971580343}"/>
                </a:ext>
              </a:extLst>
            </p:cNvPr>
            <p:cNvSpPr/>
            <p:nvPr/>
          </p:nvSpPr>
          <p:spPr>
            <a:xfrm>
              <a:off x="807631" y="3117495"/>
              <a:ext cx="1517729" cy="353943"/>
            </a:xfrm>
            <a:prstGeom prst="roundRect">
              <a:avLst/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DEFF62-72C6-217F-2770-5CF5F347B841}"/>
                </a:ext>
              </a:extLst>
            </p:cNvPr>
            <p:cNvSpPr txBox="1"/>
            <p:nvPr/>
          </p:nvSpPr>
          <p:spPr>
            <a:xfrm>
              <a:off x="1082494" y="3139567"/>
              <a:ext cx="96693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데이터 정보</a:t>
              </a: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57EF689-69E0-45B2-4CF1-067D47108534}"/>
                </a:ext>
              </a:extLst>
            </p:cNvPr>
            <p:cNvGrpSpPr/>
            <p:nvPr/>
          </p:nvGrpSpPr>
          <p:grpSpPr>
            <a:xfrm>
              <a:off x="809961" y="3479230"/>
              <a:ext cx="4882485" cy="3203633"/>
              <a:chOff x="809961" y="3479230"/>
              <a:chExt cx="4882485" cy="320363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8F8581-3CD2-F40A-09F4-2D53F3211F4F}"/>
                  </a:ext>
                </a:extLst>
              </p:cNvPr>
              <p:cNvSpPr txBox="1"/>
              <p:nvPr/>
            </p:nvSpPr>
            <p:spPr>
              <a:xfrm>
                <a:off x="1337081" y="6217272"/>
                <a:ext cx="378180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ko-KR" altLang="en-US" dirty="0"/>
                  <a:t>▲ </a:t>
                </a:r>
                <a:r>
                  <a:rPr lang="ko-KR" altLang="en-US" dirty="0" err="1"/>
                  <a:t>구글맵</a:t>
                </a:r>
                <a:r>
                  <a:rPr lang="en-US" altLang="ko-KR" dirty="0"/>
                  <a:t> API </a:t>
                </a:r>
                <a:r>
                  <a:rPr lang="ko-KR" altLang="en-US" dirty="0"/>
                  <a:t>를 이용해 크롤링한 주소 위도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경도 추출</a:t>
                </a:r>
                <a:endParaRPr lang="en-US" altLang="ko-KR" dirty="0"/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BFB02FD-16C2-9815-B3D9-B42BBCE96888}"/>
                  </a:ext>
                </a:extLst>
              </p:cNvPr>
              <p:cNvGrpSpPr/>
              <p:nvPr/>
            </p:nvGrpSpPr>
            <p:grpSpPr>
              <a:xfrm>
                <a:off x="1008640" y="4115527"/>
                <a:ext cx="4413609" cy="1928264"/>
                <a:chOff x="1008640" y="4115527"/>
                <a:chExt cx="4413609" cy="1928264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FEAC93B6-ECAD-FD40-631A-AE8D0EDA3FB3}"/>
                    </a:ext>
                  </a:extLst>
                </p:cNvPr>
                <p:cNvGrpSpPr/>
                <p:nvPr/>
              </p:nvGrpSpPr>
              <p:grpSpPr>
                <a:xfrm>
                  <a:off x="1008640" y="4115527"/>
                  <a:ext cx="2619206" cy="1572102"/>
                  <a:chOff x="963604" y="3809048"/>
                  <a:chExt cx="2619206" cy="1572102"/>
                </a:xfrm>
              </p:grpSpPr>
              <p:pic>
                <p:nvPicPr>
                  <p:cNvPr id="31" name="그림 30">
                    <a:extLst>
                      <a:ext uri="{FF2B5EF4-FFF2-40B4-BE49-F238E27FC236}">
                        <a16:creationId xmlns:a16="http://schemas.microsoft.com/office/drawing/2014/main" id="{C63C837F-9BB4-3EC4-9D47-4537756DEC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r="482" b="75254"/>
                  <a:stretch/>
                </p:blipFill>
                <p:spPr>
                  <a:xfrm>
                    <a:off x="963604" y="3809048"/>
                    <a:ext cx="2619206" cy="428835"/>
                  </a:xfrm>
                  <a:prstGeom prst="rect">
                    <a:avLst/>
                  </a:prstGeom>
                </p:spPr>
              </p:pic>
              <p:pic>
                <p:nvPicPr>
                  <p:cNvPr id="34" name="그림 33">
                    <a:extLst>
                      <a:ext uri="{FF2B5EF4-FFF2-40B4-BE49-F238E27FC236}">
                        <a16:creationId xmlns:a16="http://schemas.microsoft.com/office/drawing/2014/main" id="{47CF7B3F-B167-A8D0-3F0E-15FB279D6F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t="34028" r="482"/>
                  <a:stretch/>
                </p:blipFill>
                <p:spPr>
                  <a:xfrm>
                    <a:off x="963604" y="4237883"/>
                    <a:ext cx="2619206" cy="114326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3045FE30-7825-054D-C4D7-70A5F45BD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6125" b="3796"/>
                <a:stretch/>
              </p:blipFill>
              <p:spPr>
                <a:xfrm>
                  <a:off x="2884410" y="4761838"/>
                  <a:ext cx="2537839" cy="1281953"/>
                </a:xfrm>
                <a:prstGeom prst="rect">
                  <a:avLst/>
                </a:prstGeom>
              </p:spPr>
            </p:pic>
          </p:grp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ABC06120-86EF-9C04-64FF-4E6D937CFDFB}"/>
                  </a:ext>
                </a:extLst>
              </p:cNvPr>
              <p:cNvSpPr/>
              <p:nvPr/>
            </p:nvSpPr>
            <p:spPr>
              <a:xfrm>
                <a:off x="809961" y="3660847"/>
                <a:ext cx="4882485" cy="3022016"/>
              </a:xfrm>
              <a:prstGeom prst="roundRect">
                <a:avLst>
                  <a:gd name="adj" fmla="val 3964"/>
                </a:avLst>
              </a:prstGeom>
              <a:noFill/>
              <a:ln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F7B9FB7A-8C3B-2B54-D18E-CAE473BC886A}"/>
                  </a:ext>
                </a:extLst>
              </p:cNvPr>
              <p:cNvSpPr/>
              <p:nvPr/>
            </p:nvSpPr>
            <p:spPr>
              <a:xfrm>
                <a:off x="2036325" y="3580292"/>
                <a:ext cx="2117006" cy="3539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301CA7-FFC1-094F-6554-2DF87FD6C077}"/>
                  </a:ext>
                </a:extLst>
              </p:cNvPr>
              <p:cNvSpPr txBox="1"/>
              <p:nvPr/>
            </p:nvSpPr>
            <p:spPr>
              <a:xfrm>
                <a:off x="1992160" y="3479230"/>
                <a:ext cx="216116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맛집</a:t>
                </a:r>
                <a:r>
                  <a:rPr lang="en-US" altLang="ko-KR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, </a:t>
                </a:r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숙박업소</a:t>
                </a:r>
                <a:r>
                  <a:rPr lang="en-US" altLang="ko-KR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, </a:t>
                </a:r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관광지 </a:t>
                </a:r>
                <a:r>
                  <a:rPr lang="ko-KR" altLang="en-US" sz="1500" spc="-150" dirty="0" err="1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크롤링</a:t>
                </a:r>
                <a:endPara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3B714FAC-3B8A-907C-14EF-C250D9F9E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6996" y="3816948"/>
                <a:ext cx="2019262" cy="0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A05184B7-00A2-FA41-9424-FCA8C5C4C948}"/>
                </a:ext>
              </a:extLst>
            </p:cNvPr>
            <p:cNvGrpSpPr/>
            <p:nvPr/>
          </p:nvGrpSpPr>
          <p:grpSpPr>
            <a:xfrm>
              <a:off x="5890642" y="3478331"/>
              <a:ext cx="6095601" cy="3241792"/>
              <a:chOff x="5890642" y="3478331"/>
              <a:chExt cx="6095601" cy="3241792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0E2F9353-BAD3-75AB-43FB-FFC140D96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76186" y="3960664"/>
                <a:ext cx="1255605" cy="2463552"/>
              </a:xfrm>
              <a:prstGeom prst="rect">
                <a:avLst/>
              </a:prstGeom>
              <a:ln w="6350">
                <a:solidFill>
                  <a:schemeClr val="bg2">
                    <a:lumMod val="25000"/>
                  </a:schemeClr>
                </a:solidFill>
              </a:ln>
            </p:spPr>
          </p:pic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059658EB-3FE7-D10E-6689-F1F7A8A70E95}"/>
                  </a:ext>
                </a:extLst>
              </p:cNvPr>
              <p:cNvSpPr/>
              <p:nvPr/>
            </p:nvSpPr>
            <p:spPr>
              <a:xfrm>
                <a:off x="5890642" y="3660847"/>
                <a:ext cx="6095601" cy="3022016"/>
              </a:xfrm>
              <a:prstGeom prst="roundRect">
                <a:avLst>
                  <a:gd name="adj" fmla="val 3964"/>
                </a:avLst>
              </a:prstGeom>
              <a:noFill/>
              <a:ln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B38F857B-10A4-9FEE-6AF6-E4BABFEA9B49}"/>
                  </a:ext>
                </a:extLst>
              </p:cNvPr>
              <p:cNvSpPr/>
              <p:nvPr/>
            </p:nvSpPr>
            <p:spPr>
              <a:xfrm>
                <a:off x="7514544" y="3580292"/>
                <a:ext cx="3032006" cy="3539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5DBA71F-BB3F-8C69-60DF-57FF1AC7CC66}"/>
                  </a:ext>
                </a:extLst>
              </p:cNvPr>
              <p:cNvSpPr txBox="1"/>
              <p:nvPr/>
            </p:nvSpPr>
            <p:spPr>
              <a:xfrm>
                <a:off x="7677004" y="3478331"/>
                <a:ext cx="264207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체류 시간별 데이터 수집 및 루트 제공</a:t>
                </a:r>
              </a:p>
            </p:txBody>
          </p: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40DDF54F-DA7F-4180-082B-DF2D8D9E1194}"/>
                  </a:ext>
                </a:extLst>
              </p:cNvPr>
              <p:cNvGrpSpPr/>
              <p:nvPr/>
            </p:nvGrpSpPr>
            <p:grpSpPr>
              <a:xfrm>
                <a:off x="7590707" y="3768308"/>
                <a:ext cx="4318756" cy="2849351"/>
                <a:chOff x="7590707" y="3768308"/>
                <a:chExt cx="4318756" cy="2849351"/>
              </a:xfrm>
            </p:grpSpPr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D56A54B3-BDC5-372C-A816-F0B7B51AD60F}"/>
                    </a:ext>
                  </a:extLst>
                </p:cNvPr>
                <p:cNvGrpSpPr/>
                <p:nvPr/>
              </p:nvGrpSpPr>
              <p:grpSpPr>
                <a:xfrm>
                  <a:off x="7590707" y="3768308"/>
                  <a:ext cx="3483591" cy="1000020"/>
                  <a:chOff x="7590707" y="3768308"/>
                  <a:chExt cx="3483591" cy="1000020"/>
                </a:xfrm>
              </p:grpSpPr>
              <p:cxnSp>
                <p:nvCxnSpPr>
                  <p:cNvPr id="66" name="직선 연결선 65">
                    <a:extLst>
                      <a:ext uri="{FF2B5EF4-FFF2-40B4-BE49-F238E27FC236}">
                        <a16:creationId xmlns:a16="http://schemas.microsoft.com/office/drawing/2014/main" id="{D8B97676-5290-6851-0413-E3C3B745A2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28254" y="3768308"/>
                    <a:ext cx="2687638" cy="0"/>
                  </a:xfrm>
                  <a:prstGeom prst="line">
                    <a:avLst/>
                  </a:prstGeom>
                  <a:ln w="1905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AE13D416-5590-D1A1-70B5-341A677A28B7}"/>
                      </a:ext>
                    </a:extLst>
                  </p:cNvPr>
                  <p:cNvSpPr txBox="1"/>
                  <p:nvPr/>
                </p:nvSpPr>
                <p:spPr>
                  <a:xfrm>
                    <a:off x="7912577" y="3906770"/>
                    <a:ext cx="907621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500" spc="-1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체류 </a:t>
                    </a:r>
                    <a:r>
                      <a:rPr lang="en-US" altLang="ko-KR" sz="1500" spc="-1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7</a:t>
                    </a:r>
                    <a:r>
                      <a:rPr lang="ko-KR" altLang="en-US" sz="1500" spc="-1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시간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125D0D7-1998-DD89-C326-B1EEC742BA1E}"/>
                      </a:ext>
                    </a:extLst>
                  </p:cNvPr>
                  <p:cNvSpPr txBox="1"/>
                  <p:nvPr/>
                </p:nvSpPr>
                <p:spPr>
                  <a:xfrm>
                    <a:off x="7965341" y="4209220"/>
                    <a:ext cx="2991525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1) </a:t>
                    </a:r>
                    <a:r>
                      <a:rPr lang="ko-KR" altLang="en-US" sz="1300" spc="-150" dirty="0" err="1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부산신항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 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–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관광지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1 –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관광지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2 –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맛집 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- </a:t>
                    </a:r>
                    <a:r>
                      <a:rPr lang="ko-KR" altLang="en-US" sz="1300" spc="-150" dirty="0" err="1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부산신항</a:t>
                    </a:r>
                    <a:endParaRPr lang="en-US" altLang="ko-KR" sz="1300" spc="-150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endParaRPr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3A2B9828-75AC-5754-919A-1560479D03BD}"/>
                      </a:ext>
                    </a:extLst>
                  </p:cNvPr>
                  <p:cNvSpPr txBox="1"/>
                  <p:nvPr/>
                </p:nvSpPr>
                <p:spPr>
                  <a:xfrm>
                    <a:off x="7978579" y="4475940"/>
                    <a:ext cx="3095719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2) </a:t>
                    </a:r>
                    <a:r>
                      <a:rPr lang="ko-KR" altLang="en-US" sz="1300" spc="-150" dirty="0" err="1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부산신항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 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–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맛집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1 –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관광지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1 – 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관광지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2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 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- </a:t>
                    </a:r>
                    <a:r>
                      <a:rPr lang="ko-KR" altLang="en-US" sz="1300" spc="-150" dirty="0" err="1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부산신항</a:t>
                    </a:r>
                    <a:endParaRPr lang="en-US" altLang="ko-KR" sz="1300" spc="-150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endParaRPr>
                  </a:p>
                </p:txBody>
              </p:sp>
              <p:pic>
                <p:nvPicPr>
                  <p:cNvPr id="80" name="그림 79" descr="블랙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844CE4BD-C2FB-D976-75CE-69A0D057E5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90707" y="3916498"/>
                    <a:ext cx="323165" cy="3231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D5132B14-4104-3ECB-DAA7-23FDB2A8199B}"/>
                    </a:ext>
                  </a:extLst>
                </p:cNvPr>
                <p:cNvGrpSpPr/>
                <p:nvPr/>
              </p:nvGrpSpPr>
              <p:grpSpPr>
                <a:xfrm>
                  <a:off x="7595037" y="4758746"/>
                  <a:ext cx="4314426" cy="852845"/>
                  <a:chOff x="7595037" y="4758746"/>
                  <a:chExt cx="4314426" cy="852845"/>
                </a:xfrm>
              </p:grpSpPr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6908F8FD-C81E-6DE4-3235-A89B766F2857}"/>
                      </a:ext>
                    </a:extLst>
                  </p:cNvPr>
                  <p:cNvSpPr txBox="1"/>
                  <p:nvPr/>
                </p:nvSpPr>
                <p:spPr>
                  <a:xfrm>
                    <a:off x="7910508" y="4760925"/>
                    <a:ext cx="907621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500" spc="-1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체류 </a:t>
                    </a:r>
                    <a:r>
                      <a:rPr lang="en-US" altLang="ko-KR" sz="1500" spc="-1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9</a:t>
                    </a:r>
                    <a:r>
                      <a:rPr lang="ko-KR" altLang="en-US" sz="1500" spc="-1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시간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2B454561-3C69-3D65-43C3-0ACB6CCF0891}"/>
                      </a:ext>
                    </a:extLst>
                  </p:cNvPr>
                  <p:cNvSpPr txBox="1"/>
                  <p:nvPr/>
                </p:nvSpPr>
                <p:spPr>
                  <a:xfrm>
                    <a:off x="7982568" y="5045815"/>
                    <a:ext cx="3889206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1) </a:t>
                    </a:r>
                    <a:r>
                      <a:rPr lang="ko-KR" altLang="en-US" sz="1300" spc="-150" dirty="0" err="1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부산신항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 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–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맛집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1 –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관광지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1 –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맛집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2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 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–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관광지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2 –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숙박 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- </a:t>
                    </a:r>
                    <a:r>
                      <a:rPr lang="ko-KR" altLang="en-US" sz="1300" spc="-150" dirty="0" err="1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부산신항</a:t>
                    </a:r>
                    <a:endParaRPr lang="en-US" altLang="ko-KR" sz="1300" spc="-150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endParaRP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931E9B37-7953-1219-9048-BC189992BEC8}"/>
                      </a:ext>
                    </a:extLst>
                  </p:cNvPr>
                  <p:cNvSpPr txBox="1"/>
                  <p:nvPr/>
                </p:nvSpPr>
                <p:spPr>
                  <a:xfrm>
                    <a:off x="7978579" y="5319203"/>
                    <a:ext cx="3930884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2) </a:t>
                    </a:r>
                    <a:r>
                      <a:rPr lang="ko-KR" altLang="en-US" sz="1300" spc="-150" dirty="0" err="1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부산신항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 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–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관광지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1 – 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맛집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1 -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관광지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2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 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–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맛집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2 –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숙박 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- </a:t>
                    </a:r>
                    <a:r>
                      <a:rPr lang="ko-KR" altLang="en-US" sz="1300" spc="-150" dirty="0" err="1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부산신항</a:t>
                    </a:r>
                    <a:endParaRPr lang="en-US" altLang="ko-KR" sz="1300" spc="-150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endParaRPr>
                  </a:p>
                </p:txBody>
              </p:sp>
              <p:pic>
                <p:nvPicPr>
                  <p:cNvPr id="81" name="그림 80" descr="블랙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666306D2-B888-FE44-D5F1-2EF7BCD036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95037" y="4758746"/>
                    <a:ext cx="323165" cy="3231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3" name="그룹 92">
                  <a:extLst>
                    <a:ext uri="{FF2B5EF4-FFF2-40B4-BE49-F238E27FC236}">
                      <a16:creationId xmlns:a16="http://schemas.microsoft.com/office/drawing/2014/main" id="{D32B922F-AF30-C31F-2CA1-C2D394F808CC}"/>
                    </a:ext>
                  </a:extLst>
                </p:cNvPr>
                <p:cNvGrpSpPr/>
                <p:nvPr/>
              </p:nvGrpSpPr>
              <p:grpSpPr>
                <a:xfrm>
                  <a:off x="7596455" y="5572473"/>
                  <a:ext cx="3962690" cy="1045186"/>
                  <a:chOff x="7596455" y="5572473"/>
                  <a:chExt cx="3962690" cy="1045186"/>
                </a:xfrm>
              </p:grpSpPr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A171E6B-7265-C3AC-BC68-3FD91746A6E7}"/>
                      </a:ext>
                    </a:extLst>
                  </p:cNvPr>
                  <p:cNvSpPr txBox="1"/>
                  <p:nvPr/>
                </p:nvSpPr>
                <p:spPr>
                  <a:xfrm>
                    <a:off x="7891013" y="5594890"/>
                    <a:ext cx="907621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500" spc="-1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체류 </a:t>
                    </a:r>
                    <a:r>
                      <a:rPr lang="en-US" altLang="ko-KR" sz="1500" spc="-1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3</a:t>
                    </a:r>
                    <a:r>
                      <a:rPr lang="ko-KR" altLang="en-US" sz="1500" spc="-15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일차</a:t>
                    </a:r>
                    <a:endParaRPr lang="en-US" altLang="ko-KR" sz="1500" spc="-15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endParaRP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6EB3227E-31F6-C6F5-5FD9-1B433E7565DD}"/>
                      </a:ext>
                    </a:extLst>
                  </p:cNvPr>
                  <p:cNvSpPr txBox="1"/>
                  <p:nvPr/>
                </p:nvSpPr>
                <p:spPr>
                  <a:xfrm>
                    <a:off x="8002081" y="5925162"/>
                    <a:ext cx="3557064" cy="6924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DAY1 : </a:t>
                    </a:r>
                    <a:r>
                      <a:rPr lang="ko-KR" altLang="en-US" sz="1300" spc="-150" dirty="0" err="1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부산신항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 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–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관광지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1 –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맛집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1 –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관광지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2 –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맛집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2 –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숙박</a:t>
                    </a:r>
                    <a:endParaRPr lang="en-US" altLang="ko-KR" sz="1300" spc="-150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endParaRPr>
                  </a:p>
                  <a:p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DAY2 :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숙박 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–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관광지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3 –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맛집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3 –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관광지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4 –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맛집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4 –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숙박</a:t>
                    </a:r>
                    <a:endParaRPr lang="en-US" altLang="ko-KR" sz="1300" spc="-150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endParaRPr>
                  </a:p>
                  <a:p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DAY3 :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숙박 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–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관광지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5 –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맛집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5 –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관광지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6 – </a:t>
                    </a:r>
                    <a:r>
                      <a:rPr lang="ko-KR" altLang="en-US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맛집</a:t>
                    </a:r>
                    <a:r>
                      <a:rPr lang="en-US" altLang="ko-KR" sz="1300" spc="-15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6 - </a:t>
                    </a:r>
                    <a:r>
                      <a:rPr lang="ko-KR" altLang="en-US" sz="1300" spc="-150" dirty="0" err="1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a:t>부산신항</a:t>
                    </a:r>
                    <a:endParaRPr lang="en-US" altLang="ko-KR" sz="1300" spc="-150" dirty="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endParaRPr>
                  </a:p>
                </p:txBody>
              </p:sp>
              <p:pic>
                <p:nvPicPr>
                  <p:cNvPr id="82" name="그림 81" descr="블랙, 어둠이(가) 표시된 사진&#10;&#10;자동 생성된 설명">
                    <a:extLst>
                      <a:ext uri="{FF2B5EF4-FFF2-40B4-BE49-F238E27FC236}">
                        <a16:creationId xmlns:a16="http://schemas.microsoft.com/office/drawing/2014/main" id="{89B140BF-A768-5582-19C2-581C5A0A39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96455" y="5572473"/>
                    <a:ext cx="323165" cy="323165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859C0CD-DEC6-B19C-00A1-3D7FF53FAC45}"/>
                  </a:ext>
                </a:extLst>
              </p:cNvPr>
              <p:cNvSpPr txBox="1"/>
              <p:nvPr/>
            </p:nvSpPr>
            <p:spPr>
              <a:xfrm>
                <a:off x="6105728" y="6427735"/>
                <a:ext cx="1162498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ko-KR" altLang="en-US" sz="1300"/>
                  <a:t>▲ 평균 체류 시간</a:t>
                </a:r>
                <a:endParaRPr lang="en-US" altLang="ko-KR" sz="13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8358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6E582-E9B5-088E-4196-DDA955098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A2CA7D-98D6-5B88-24C8-1F15A54D9AFA}"/>
              </a:ext>
            </a:extLst>
          </p:cNvPr>
          <p:cNvSpPr txBox="1"/>
          <p:nvPr/>
        </p:nvSpPr>
        <p:spPr>
          <a:xfrm>
            <a:off x="12493690" y="14852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글꼴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972323-A49F-D5F9-1FF2-9A1809EE261D}"/>
              </a:ext>
            </a:extLst>
          </p:cNvPr>
          <p:cNvSpPr txBox="1"/>
          <p:nvPr/>
        </p:nvSpPr>
        <p:spPr>
          <a:xfrm>
            <a:off x="12493688" y="753516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글꼴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FE930-0304-9DFA-C648-4B9A8B0657C6}"/>
              </a:ext>
            </a:extLst>
          </p:cNvPr>
          <p:cNvSpPr txBox="1"/>
          <p:nvPr/>
        </p:nvSpPr>
        <p:spPr>
          <a:xfrm>
            <a:off x="12493689" y="384184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글꼴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6336C-5493-A108-7F91-1E8B68164091}"/>
              </a:ext>
            </a:extLst>
          </p:cNvPr>
          <p:cNvSpPr txBox="1"/>
          <p:nvPr/>
        </p:nvSpPr>
        <p:spPr>
          <a:xfrm>
            <a:off x="381988" y="838347"/>
            <a:ext cx="388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 </a:t>
            </a:r>
            <a:r>
              <a:rPr lang="ko-KR" altLang="en-US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체류 시간에 따른 부산 지역 관광 코스 제공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6348BB-4EBA-42C9-4AAB-6D91CA342839}"/>
              </a:ext>
            </a:extLst>
          </p:cNvPr>
          <p:cNvSpPr txBox="1"/>
          <p:nvPr/>
        </p:nvSpPr>
        <p:spPr>
          <a:xfrm>
            <a:off x="608881" y="1205159"/>
            <a:ext cx="614463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：</a:t>
            </a:r>
            <a:r>
              <a:rPr lang="en-US" altLang="ko-KR" sz="1700" spc="-15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OSmnx</a:t>
            </a:r>
            <a:r>
              <a:rPr lang="en-US" altLang="ko-KR" sz="17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7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라이브러리로 각 체류 시간별 맛집</a:t>
            </a:r>
            <a:r>
              <a:rPr lang="en-US" altLang="ko-KR" sz="17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7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관광지</a:t>
            </a:r>
            <a:r>
              <a:rPr lang="en-US" altLang="ko-KR" sz="17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7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숙박에 맞춰 루트 시각화</a:t>
            </a:r>
            <a:endParaRPr lang="en-US" altLang="ko-KR" sz="1700" spc="-15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7CAAD2-85C8-8344-52E5-0DF20F403FDE}"/>
              </a:ext>
            </a:extLst>
          </p:cNvPr>
          <p:cNvSpPr/>
          <p:nvPr/>
        </p:nvSpPr>
        <p:spPr>
          <a:xfrm>
            <a:off x="271789" y="883891"/>
            <a:ext cx="77821" cy="475565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블랙, 어둠이(가) 표시된 사진&#10;&#10;자동 생성된 설명">
            <a:extLst>
              <a:ext uri="{FF2B5EF4-FFF2-40B4-BE49-F238E27FC236}">
                <a16:creationId xmlns:a16="http://schemas.microsoft.com/office/drawing/2014/main" id="{1A2EE3F4-0DE8-034F-4ED6-2DC17A6DC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4735" y="2414007"/>
            <a:ext cx="292869" cy="292869"/>
          </a:xfrm>
          <a:prstGeom prst="rect">
            <a:avLst/>
          </a:prstGeom>
        </p:spPr>
      </p:pic>
      <p:pic>
        <p:nvPicPr>
          <p:cNvPr id="26" name="그림 25" descr="블랙, 어둠이(가) 표시된 사진&#10;&#10;자동 생성된 설명">
            <a:extLst>
              <a:ext uri="{FF2B5EF4-FFF2-40B4-BE49-F238E27FC236}">
                <a16:creationId xmlns:a16="http://schemas.microsoft.com/office/drawing/2014/main" id="{2FE940AE-E0EF-7A3E-30A4-0F2EDEBC5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1170" y="3438646"/>
            <a:ext cx="292869" cy="292869"/>
          </a:xfrm>
          <a:prstGeom prst="rect">
            <a:avLst/>
          </a:prstGeom>
        </p:spPr>
      </p:pic>
      <p:pic>
        <p:nvPicPr>
          <p:cNvPr id="30" name="그림 29" descr="블랙, 어둠이(가) 표시된 사진&#10;&#10;자동 생성된 설명">
            <a:extLst>
              <a:ext uri="{FF2B5EF4-FFF2-40B4-BE49-F238E27FC236}">
                <a16:creationId xmlns:a16="http://schemas.microsoft.com/office/drawing/2014/main" id="{395D8716-9E0B-962A-F461-56BABB402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9222" y="1521482"/>
            <a:ext cx="282775" cy="282775"/>
          </a:xfrm>
          <a:prstGeom prst="rect">
            <a:avLst/>
          </a:prstGeom>
        </p:spPr>
      </p:pic>
      <p:pic>
        <p:nvPicPr>
          <p:cNvPr id="34" name="그림 33" descr="블랙, 어둠이(가) 표시된 사진&#10;&#10;자동 생성된 설명">
            <a:extLst>
              <a:ext uri="{FF2B5EF4-FFF2-40B4-BE49-F238E27FC236}">
                <a16:creationId xmlns:a16="http://schemas.microsoft.com/office/drawing/2014/main" id="{88D567E4-BBA3-3410-694E-23725FA15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759" y="2604185"/>
            <a:ext cx="282775" cy="282775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779B78E7-FC4A-19A8-EC20-B556D7960C72}"/>
              </a:ext>
            </a:extLst>
          </p:cNvPr>
          <p:cNvGrpSpPr/>
          <p:nvPr/>
        </p:nvGrpSpPr>
        <p:grpSpPr>
          <a:xfrm>
            <a:off x="198421" y="1780294"/>
            <a:ext cx="11896337" cy="4727510"/>
            <a:chOff x="198421" y="1780294"/>
            <a:chExt cx="11896337" cy="4727510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59944014-C0D5-40AF-CF28-B61A9BE50554}"/>
                </a:ext>
              </a:extLst>
            </p:cNvPr>
            <p:cNvGrpSpPr/>
            <p:nvPr/>
          </p:nvGrpSpPr>
          <p:grpSpPr>
            <a:xfrm>
              <a:off x="198421" y="1780294"/>
              <a:ext cx="2825444" cy="4727508"/>
              <a:chOff x="198421" y="1780294"/>
              <a:chExt cx="2825444" cy="4727508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7467B74E-AF3A-DB8B-F376-0AE45A4F15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6394" r="338" b="22774"/>
              <a:stretch/>
            </p:blipFill>
            <p:spPr>
              <a:xfrm>
                <a:off x="349610" y="3702881"/>
                <a:ext cx="2509736" cy="2542275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9FEE04-C1D8-5217-55F7-C3D0CA1FE365}"/>
                  </a:ext>
                </a:extLst>
              </p:cNvPr>
              <p:cNvSpPr txBox="1"/>
              <p:nvPr/>
            </p:nvSpPr>
            <p:spPr>
              <a:xfrm>
                <a:off x="678451" y="2551758"/>
                <a:ext cx="193835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ko-KR" altLang="en-US" dirty="0" err="1"/>
                  <a:t>부산신항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-&gt; </a:t>
                </a:r>
                <a:r>
                  <a:rPr lang="ko-KR" altLang="en-US" dirty="0"/>
                  <a:t>감천문화마을 </a:t>
                </a:r>
                <a:endParaRPr lang="en-US" altLang="ko-KR" dirty="0"/>
              </a:p>
              <a:p>
                <a:r>
                  <a:rPr lang="en-US" altLang="ko-KR" dirty="0"/>
                  <a:t>-&gt;  </a:t>
                </a:r>
                <a:r>
                  <a:rPr lang="ko-KR" altLang="en-US" dirty="0"/>
                  <a:t>진미식당 </a:t>
                </a:r>
                <a:r>
                  <a:rPr lang="en-US" altLang="ko-KR" dirty="0"/>
                  <a:t>-&gt;  </a:t>
                </a:r>
                <a:r>
                  <a:rPr lang="ko-KR" altLang="en-US" dirty="0" err="1"/>
                  <a:t>부산신항</a:t>
                </a:r>
                <a:endParaRPr lang="en-US" altLang="ko-KR" dirty="0"/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3421CE65-B97C-9E04-904C-E5E0E61C6EF8}"/>
                  </a:ext>
                </a:extLst>
              </p:cNvPr>
              <p:cNvSpPr/>
              <p:nvPr/>
            </p:nvSpPr>
            <p:spPr>
              <a:xfrm>
                <a:off x="198421" y="2017503"/>
                <a:ext cx="2825444" cy="4490299"/>
              </a:xfrm>
              <a:prstGeom prst="roundRect">
                <a:avLst>
                  <a:gd name="adj" fmla="val 2645"/>
                </a:avLst>
              </a:prstGeom>
              <a:noFill/>
              <a:ln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3706893F-E3DD-7D0D-FBD0-C4F3FA8C4B00}"/>
                  </a:ext>
                </a:extLst>
              </p:cNvPr>
              <p:cNvGrpSpPr/>
              <p:nvPr/>
            </p:nvGrpSpPr>
            <p:grpSpPr>
              <a:xfrm>
                <a:off x="925844" y="1780294"/>
                <a:ext cx="1288662" cy="403432"/>
                <a:chOff x="925844" y="1780294"/>
                <a:chExt cx="1288662" cy="403432"/>
              </a:xfrm>
            </p:grpSpPr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5DA0946E-1292-404F-E5C0-0C834B3CC1B7}"/>
                    </a:ext>
                  </a:extLst>
                </p:cNvPr>
                <p:cNvSpPr/>
                <p:nvPr/>
              </p:nvSpPr>
              <p:spPr>
                <a:xfrm>
                  <a:off x="925844" y="1829783"/>
                  <a:ext cx="1288662" cy="35394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7C770EC2-BF02-E273-C4E1-C734C1318705}"/>
                    </a:ext>
                  </a:extLst>
                </p:cNvPr>
                <p:cNvSpPr/>
                <p:nvPr/>
              </p:nvSpPr>
              <p:spPr>
                <a:xfrm>
                  <a:off x="991312" y="1780294"/>
                  <a:ext cx="193151" cy="35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7" name="그림 26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80E604F3-E695-86F8-9C22-D1F70381DB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7053" y="1860338"/>
                  <a:ext cx="258257" cy="258257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AEA1A9C-9485-C9ED-508B-0BCDBFBE7D8D}"/>
                    </a:ext>
                  </a:extLst>
                </p:cNvPr>
                <p:cNvSpPr txBox="1"/>
                <p:nvPr/>
              </p:nvSpPr>
              <p:spPr>
                <a:xfrm>
                  <a:off x="1163499" y="1850833"/>
                  <a:ext cx="907621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500" spc="-15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defRPr>
                  </a:lvl1pPr>
                </a:lstStyle>
                <a:p>
                  <a:r>
                    <a:rPr lang="en-US" altLang="ko-KR" b="1" dirty="0"/>
                    <a:t>5</a:t>
                  </a:r>
                  <a:r>
                    <a:rPr lang="ko-KR" altLang="en-US" b="1" dirty="0"/>
                    <a:t>시간 코스</a:t>
                  </a:r>
                  <a:endParaRPr lang="en-US" altLang="ko-KR" b="1" dirty="0"/>
                </a:p>
              </p:txBody>
            </p: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2C03AB52-0977-D22E-25DB-FC745B2BB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0298" y="2160033"/>
                  <a:ext cx="1139822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A47C5F6B-0633-7BDD-9364-6F57AD2F3309}"/>
                </a:ext>
              </a:extLst>
            </p:cNvPr>
            <p:cNvGrpSpPr/>
            <p:nvPr/>
          </p:nvGrpSpPr>
          <p:grpSpPr>
            <a:xfrm>
              <a:off x="3141268" y="1829783"/>
              <a:ext cx="2825444" cy="4678021"/>
              <a:chOff x="3141268" y="1829783"/>
              <a:chExt cx="2825444" cy="4678021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75CFF7C-9749-9BE5-7388-2F2A4C68624D}"/>
                  </a:ext>
                </a:extLst>
              </p:cNvPr>
              <p:cNvSpPr txBox="1"/>
              <p:nvPr/>
            </p:nvSpPr>
            <p:spPr>
              <a:xfrm>
                <a:off x="3538096" y="2456480"/>
                <a:ext cx="2090637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ko-KR" altLang="en-US" dirty="0" err="1"/>
                  <a:t>부산신항</a:t>
                </a:r>
                <a:r>
                  <a:rPr lang="ko-KR" altLang="en-US" dirty="0"/>
                  <a:t>  </a:t>
                </a:r>
                <a:r>
                  <a:rPr lang="en-US" altLang="ko-KR" dirty="0"/>
                  <a:t>-&gt;  </a:t>
                </a:r>
                <a:r>
                  <a:rPr lang="ko-KR" altLang="en-US" dirty="0"/>
                  <a:t>감천문화마을 </a:t>
                </a:r>
                <a:endParaRPr lang="en-US" altLang="ko-KR" dirty="0"/>
              </a:p>
              <a:p>
                <a:r>
                  <a:rPr lang="en-US" altLang="ko-KR" dirty="0"/>
                  <a:t>-&gt; </a:t>
                </a:r>
                <a:r>
                  <a:rPr lang="ko-KR" altLang="en-US" dirty="0" err="1"/>
                  <a:t>오륙도</a:t>
                </a:r>
                <a:r>
                  <a:rPr lang="ko-KR" altLang="en-US" dirty="0"/>
                  <a:t> 스카이워크 </a:t>
                </a:r>
                <a:endParaRPr lang="en-US" altLang="ko-KR" dirty="0"/>
              </a:p>
              <a:p>
                <a:r>
                  <a:rPr lang="en-US" altLang="ko-KR" dirty="0"/>
                  <a:t>-&gt; </a:t>
                </a:r>
                <a:r>
                  <a:rPr lang="ko-KR" altLang="en-US" dirty="0"/>
                  <a:t>생강나무  </a:t>
                </a:r>
                <a:r>
                  <a:rPr lang="en-US" altLang="ko-KR" dirty="0"/>
                  <a:t>-&gt;  </a:t>
                </a:r>
                <a:r>
                  <a:rPr lang="ko-KR" altLang="en-US" dirty="0" err="1"/>
                  <a:t>부산신항</a:t>
                </a:r>
                <a:endParaRPr lang="en-US" altLang="ko-KR" dirty="0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957DD39-842F-AAC9-45C1-21BEFA7DFA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9885" b="22775"/>
              <a:stretch/>
            </p:blipFill>
            <p:spPr>
              <a:xfrm>
                <a:off x="3328547" y="3673084"/>
                <a:ext cx="2509736" cy="2572071"/>
              </a:xfrm>
              <a:prstGeom prst="rect">
                <a:avLst/>
              </a:prstGeom>
            </p:spPr>
          </p:pic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8C0CF89D-8207-4DE1-F597-29E6568EA12C}"/>
                  </a:ext>
                </a:extLst>
              </p:cNvPr>
              <p:cNvSpPr/>
              <p:nvPr/>
            </p:nvSpPr>
            <p:spPr>
              <a:xfrm>
                <a:off x="3141268" y="2017504"/>
                <a:ext cx="2825444" cy="4490300"/>
              </a:xfrm>
              <a:prstGeom prst="roundRect">
                <a:avLst>
                  <a:gd name="adj" fmla="val 2645"/>
                </a:avLst>
              </a:prstGeom>
              <a:noFill/>
              <a:ln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989AF89F-CD77-B40A-166E-0880E4626EE0}"/>
                  </a:ext>
                </a:extLst>
              </p:cNvPr>
              <p:cNvGrpSpPr/>
              <p:nvPr/>
            </p:nvGrpSpPr>
            <p:grpSpPr>
              <a:xfrm>
                <a:off x="3939084" y="1829783"/>
                <a:ext cx="1288662" cy="353943"/>
                <a:chOff x="3939084" y="1829783"/>
                <a:chExt cx="1288662" cy="353943"/>
              </a:xfrm>
            </p:grpSpPr>
            <p:sp>
              <p:nvSpPr>
                <p:cNvPr id="46" name="사각형: 둥근 모서리 45">
                  <a:extLst>
                    <a:ext uri="{FF2B5EF4-FFF2-40B4-BE49-F238E27FC236}">
                      <a16:creationId xmlns:a16="http://schemas.microsoft.com/office/drawing/2014/main" id="{B435ECBF-8E3D-BB92-7C5D-4D893CF5C4EE}"/>
                    </a:ext>
                  </a:extLst>
                </p:cNvPr>
                <p:cNvSpPr/>
                <p:nvPr/>
              </p:nvSpPr>
              <p:spPr>
                <a:xfrm>
                  <a:off x="3939084" y="1829783"/>
                  <a:ext cx="1288662" cy="35394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8CFA0FF-31D7-A4AB-3AFD-8FDC5C4BF4D8}"/>
                    </a:ext>
                  </a:extLst>
                </p:cNvPr>
                <p:cNvSpPr txBox="1"/>
                <p:nvPr/>
              </p:nvSpPr>
              <p:spPr>
                <a:xfrm>
                  <a:off x="4176739" y="1850833"/>
                  <a:ext cx="907621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500" spc="-15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defRPr>
                  </a:lvl1pPr>
                </a:lstStyle>
                <a:p>
                  <a:r>
                    <a:rPr lang="en-US" altLang="ko-KR" b="1" dirty="0"/>
                    <a:t>7</a:t>
                  </a:r>
                  <a:r>
                    <a:rPr lang="ko-KR" altLang="en-US" b="1" dirty="0"/>
                    <a:t>시간 코스</a:t>
                  </a:r>
                  <a:endParaRPr lang="en-US" altLang="ko-KR" b="1" dirty="0"/>
                </a:p>
              </p:txBody>
            </p: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1A7F6BED-BB53-136B-C92B-1D06D5027C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53538" y="2160033"/>
                  <a:ext cx="1139822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5" name="그림 34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22E5DF02-FEAC-3E6D-0A41-9AF2B9C96A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4627" y="1842601"/>
                  <a:ext cx="258257" cy="25825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D3D0517-A232-F8B0-81E8-45E5BB48FEC5}"/>
                </a:ext>
              </a:extLst>
            </p:cNvPr>
            <p:cNvGrpSpPr/>
            <p:nvPr/>
          </p:nvGrpSpPr>
          <p:grpSpPr>
            <a:xfrm>
              <a:off x="6080253" y="1821551"/>
              <a:ext cx="6014505" cy="4686253"/>
              <a:chOff x="6080253" y="1821551"/>
              <a:chExt cx="6014505" cy="4686253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1A7E17A1-993C-866A-4045-CE0C723365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5173" r="676" b="24587"/>
              <a:stretch/>
            </p:blipFill>
            <p:spPr>
              <a:xfrm>
                <a:off x="6364165" y="3673085"/>
                <a:ext cx="5478225" cy="257207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699C52-4E66-3DB4-057F-2533BC32CF01}"/>
                  </a:ext>
                </a:extLst>
              </p:cNvPr>
              <p:cNvSpPr txBox="1"/>
              <p:nvPr/>
            </p:nvSpPr>
            <p:spPr>
              <a:xfrm>
                <a:off x="6096000" y="2159274"/>
                <a:ext cx="599875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pPr algn="dist"/>
                <a:r>
                  <a:rPr lang="en-US" altLang="ko-KR" dirty="0"/>
                  <a:t>1 DAY </a:t>
                </a:r>
              </a:p>
              <a:p>
                <a:pPr algn="dist"/>
                <a:r>
                  <a:rPr lang="en-US" altLang="ko-KR" dirty="0"/>
                  <a:t>: </a:t>
                </a:r>
                <a:r>
                  <a:rPr lang="ko-KR" altLang="en-US" dirty="0" err="1"/>
                  <a:t>부산신항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-&gt; </a:t>
                </a:r>
                <a:r>
                  <a:rPr lang="ko-KR" altLang="en-US" dirty="0"/>
                  <a:t>감천문화마을 </a:t>
                </a:r>
                <a:r>
                  <a:rPr lang="en-US" altLang="ko-KR" dirty="0"/>
                  <a:t>-&gt; </a:t>
                </a:r>
                <a:r>
                  <a:rPr lang="ko-KR" altLang="en-US" dirty="0"/>
                  <a:t>진미식당 </a:t>
                </a:r>
                <a:r>
                  <a:rPr lang="en-US" altLang="ko-KR" dirty="0"/>
                  <a:t> -&gt;  </a:t>
                </a:r>
                <a:r>
                  <a:rPr lang="ko-KR" altLang="en-US" dirty="0" err="1"/>
                  <a:t>해동용궁사</a:t>
                </a:r>
                <a:r>
                  <a:rPr lang="ko-KR" altLang="en-US" dirty="0"/>
                  <a:t>  </a:t>
                </a:r>
                <a:r>
                  <a:rPr lang="en-US" altLang="ko-KR" dirty="0"/>
                  <a:t>-&gt; </a:t>
                </a:r>
                <a:r>
                  <a:rPr lang="ko-KR" altLang="en-US" dirty="0"/>
                  <a:t>종필이집  </a:t>
                </a:r>
                <a:r>
                  <a:rPr lang="en-US" altLang="ko-KR" dirty="0"/>
                  <a:t>-&gt; </a:t>
                </a:r>
                <a:r>
                  <a:rPr lang="ko-KR" altLang="en-US" dirty="0" err="1"/>
                  <a:t>디노호텔</a:t>
                </a:r>
                <a:endParaRPr lang="ko-KR" altLang="en-US" dirty="0"/>
              </a:p>
              <a:p>
                <a:pPr algn="dist"/>
                <a:r>
                  <a:rPr lang="en-US" altLang="ko-KR" dirty="0"/>
                  <a:t>2 DAY</a:t>
                </a:r>
              </a:p>
              <a:p>
                <a:pPr algn="dist"/>
                <a:r>
                  <a:rPr lang="en-US" altLang="ko-KR" dirty="0"/>
                  <a:t>: </a:t>
                </a:r>
                <a:r>
                  <a:rPr lang="ko-KR" altLang="en-US" dirty="0" err="1"/>
                  <a:t>디노호텔</a:t>
                </a:r>
                <a:r>
                  <a:rPr lang="ko-KR" altLang="en-US" dirty="0"/>
                  <a:t>  </a:t>
                </a:r>
                <a:r>
                  <a:rPr lang="en-US" altLang="ko-KR" dirty="0"/>
                  <a:t>-&gt; </a:t>
                </a:r>
                <a:r>
                  <a:rPr lang="ko-KR" altLang="en-US" dirty="0"/>
                  <a:t>부산시민공원 </a:t>
                </a:r>
                <a:r>
                  <a:rPr lang="en-US" altLang="ko-KR" dirty="0"/>
                  <a:t>-&gt;  </a:t>
                </a:r>
                <a:r>
                  <a:rPr lang="ko-KR" altLang="en-US" dirty="0" err="1"/>
                  <a:t>대하가야밀면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–&gt;  </a:t>
                </a:r>
                <a:r>
                  <a:rPr lang="ko-KR" altLang="en-US" dirty="0"/>
                  <a:t>이기대 </a:t>
                </a:r>
                <a:r>
                  <a:rPr lang="ko-KR" altLang="en-US" dirty="0" err="1"/>
                  <a:t>농바위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-&gt; </a:t>
                </a:r>
                <a:r>
                  <a:rPr lang="ko-KR" altLang="en-US" dirty="0" err="1"/>
                  <a:t>시민카츠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-&gt; </a:t>
                </a:r>
                <a:r>
                  <a:rPr lang="ko-KR" altLang="en-US" dirty="0" err="1"/>
                  <a:t>디노호텔</a:t>
                </a:r>
                <a:endParaRPr lang="ko-KR" altLang="en-US" dirty="0"/>
              </a:p>
              <a:p>
                <a:pPr algn="dist"/>
                <a:r>
                  <a:rPr lang="en-US" altLang="ko-KR" dirty="0"/>
                  <a:t>3 DAY </a:t>
                </a:r>
              </a:p>
              <a:p>
                <a:pPr algn="dist"/>
                <a:r>
                  <a:rPr lang="en-US" altLang="ko-KR" dirty="0"/>
                  <a:t>: </a:t>
                </a:r>
                <a:r>
                  <a:rPr lang="ko-KR" altLang="en-US" dirty="0" err="1"/>
                  <a:t>디노호텔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-&gt; </a:t>
                </a:r>
                <a:r>
                  <a:rPr lang="ko-KR" altLang="en-US" dirty="0" err="1"/>
                  <a:t>용두산공원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-&gt; </a:t>
                </a:r>
                <a:r>
                  <a:rPr lang="ko-KR" altLang="en-US" dirty="0"/>
                  <a:t>생강나무 </a:t>
                </a:r>
                <a:r>
                  <a:rPr lang="en-US" altLang="ko-KR" dirty="0"/>
                  <a:t>-&gt; </a:t>
                </a:r>
                <a:r>
                  <a:rPr lang="ko-KR" altLang="en-US" dirty="0" err="1"/>
                  <a:t>오시리아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해안산책로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-&gt; </a:t>
                </a:r>
                <a:r>
                  <a:rPr lang="ko-KR" altLang="en-US" dirty="0"/>
                  <a:t>유원 </a:t>
                </a:r>
                <a:r>
                  <a:rPr lang="en-US" altLang="ko-KR" dirty="0"/>
                  <a:t>-&gt; </a:t>
                </a:r>
                <a:r>
                  <a:rPr lang="ko-KR" altLang="en-US" dirty="0" err="1"/>
                  <a:t>부산신항</a:t>
                </a:r>
                <a:endParaRPr lang="en-US" altLang="ko-KR" dirty="0"/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35056535-A298-95C5-26B9-5C5961AA6378}"/>
                  </a:ext>
                </a:extLst>
              </p:cNvPr>
              <p:cNvSpPr/>
              <p:nvPr/>
            </p:nvSpPr>
            <p:spPr>
              <a:xfrm>
                <a:off x="6080253" y="2017504"/>
                <a:ext cx="5998757" cy="4490300"/>
              </a:xfrm>
              <a:prstGeom prst="roundRect">
                <a:avLst>
                  <a:gd name="adj" fmla="val 2645"/>
                </a:avLst>
              </a:prstGeom>
              <a:noFill/>
              <a:ln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4C30A490-5B48-D06B-0B30-8C5ABF395A9E}"/>
                  </a:ext>
                </a:extLst>
              </p:cNvPr>
              <p:cNvGrpSpPr/>
              <p:nvPr/>
            </p:nvGrpSpPr>
            <p:grpSpPr>
              <a:xfrm>
                <a:off x="8390753" y="1821551"/>
                <a:ext cx="1288662" cy="353943"/>
                <a:chOff x="8390753" y="1821551"/>
                <a:chExt cx="1288662" cy="353943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A5C0BDFD-F559-113E-8023-DD0FEBF062BD}"/>
                    </a:ext>
                  </a:extLst>
                </p:cNvPr>
                <p:cNvSpPr/>
                <p:nvPr/>
              </p:nvSpPr>
              <p:spPr>
                <a:xfrm>
                  <a:off x="8390753" y="1821551"/>
                  <a:ext cx="1288662" cy="35394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7282B07-3CCF-40E7-CCD1-2FCC80C8487A}"/>
                    </a:ext>
                  </a:extLst>
                </p:cNvPr>
                <p:cNvSpPr txBox="1"/>
                <p:nvPr/>
              </p:nvSpPr>
              <p:spPr>
                <a:xfrm>
                  <a:off x="8706232" y="1842601"/>
                  <a:ext cx="758541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500" spc="-15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defRPr>
                  </a:lvl1pPr>
                </a:lstStyle>
                <a:p>
                  <a:r>
                    <a:rPr lang="en-US" altLang="ko-KR" b="1" dirty="0"/>
                    <a:t>3</a:t>
                  </a:r>
                  <a:r>
                    <a:rPr lang="ko-KR" altLang="en-US" b="1" dirty="0"/>
                    <a:t>일 코스</a:t>
                  </a:r>
                  <a:endParaRPr lang="en-US" altLang="ko-KR" b="1" dirty="0"/>
                </a:p>
              </p:txBody>
            </p:sp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EB430B12-2D3C-C28C-0587-236679B4E7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44119" y="2151801"/>
                  <a:ext cx="1139822" cy="0"/>
                </a:xfrm>
                <a:prstGeom prst="line">
                  <a:avLst/>
                </a:prstGeom>
                <a:ln w="1905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1" name="그림 60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D855607C-2ED5-174E-1F59-795EA9A6AB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91590" y="1821551"/>
                  <a:ext cx="274632" cy="27463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6770DC8-111B-D760-6F93-9B387AB2BCBF}"/>
              </a:ext>
            </a:extLst>
          </p:cNvPr>
          <p:cNvSpPr txBox="1"/>
          <p:nvPr/>
        </p:nvSpPr>
        <p:spPr>
          <a:xfrm>
            <a:off x="188115" y="153351"/>
            <a:ext cx="3725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</a:rPr>
              <a:t>수행 내용</a:t>
            </a:r>
            <a:r>
              <a:rPr lang="en-US" altLang="ko-KR" sz="2000" dirty="0">
                <a:solidFill>
                  <a:schemeClr val="bg1"/>
                </a:solidFill>
              </a:rPr>
              <a:t>(2) : </a:t>
            </a:r>
            <a:r>
              <a:rPr lang="ko-KR" altLang="en-US" sz="2000" dirty="0">
                <a:solidFill>
                  <a:schemeClr val="bg1"/>
                </a:solidFill>
              </a:rPr>
              <a:t>외국인 추천 관광 코스</a:t>
            </a:r>
          </a:p>
        </p:txBody>
      </p:sp>
    </p:spTree>
    <p:extLst>
      <p:ext uri="{BB962C8B-B14F-4D97-AF65-F5344CB8AC3E}">
        <p14:creationId xmlns:p14="http://schemas.microsoft.com/office/powerpoint/2010/main" val="182967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D5987-D42C-1719-3E68-DA840C049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4D5DCB-10D8-B5D6-738A-EE8EA7989682}"/>
              </a:ext>
            </a:extLst>
          </p:cNvPr>
          <p:cNvSpPr txBox="1"/>
          <p:nvPr/>
        </p:nvSpPr>
        <p:spPr>
          <a:xfrm>
            <a:off x="12493690" y="14852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글꼴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CFDF97-BAE2-B3AB-6922-9C7C4A5E3F8E}"/>
              </a:ext>
            </a:extLst>
          </p:cNvPr>
          <p:cNvSpPr txBox="1"/>
          <p:nvPr/>
        </p:nvSpPr>
        <p:spPr>
          <a:xfrm>
            <a:off x="12493688" y="753516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글꼴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495BE8-291A-C257-08FC-E40EE0F37208}"/>
              </a:ext>
            </a:extLst>
          </p:cNvPr>
          <p:cNvSpPr txBox="1"/>
          <p:nvPr/>
        </p:nvSpPr>
        <p:spPr>
          <a:xfrm>
            <a:off x="12493689" y="384184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글꼴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FFED7C-6250-6130-45D4-CA55B1A61729}"/>
              </a:ext>
            </a:extLst>
          </p:cNvPr>
          <p:cNvSpPr txBox="1"/>
          <p:nvPr/>
        </p:nvSpPr>
        <p:spPr>
          <a:xfrm>
            <a:off x="188115" y="153351"/>
            <a:ext cx="2226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</a:rPr>
              <a:t>수행 내용 결과 링크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439E02-4EE4-47C1-1C94-241B74F4B2D0}"/>
              </a:ext>
            </a:extLst>
          </p:cNvPr>
          <p:cNvSpPr txBox="1"/>
          <p:nvPr/>
        </p:nvSpPr>
        <p:spPr>
          <a:xfrm>
            <a:off x="2476522" y="1997480"/>
            <a:ext cx="4752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시각화 위주   </a:t>
            </a:r>
            <a:r>
              <a:rPr lang="en-US" altLang="ko-KR" sz="1600" spc="0" dirty="0">
                <a:hlinkClick r:id="rId2"/>
              </a:rPr>
              <a:t>https://busanportservice.streamlit.app/</a:t>
            </a:r>
            <a:endParaRPr lang="ko-KR" altLang="en-US" sz="1600" spc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110879-D35F-148E-7064-07005F5D88A3}"/>
              </a:ext>
            </a:extLst>
          </p:cNvPr>
          <p:cNvSpPr txBox="1"/>
          <p:nvPr/>
        </p:nvSpPr>
        <p:spPr>
          <a:xfrm>
            <a:off x="2484171" y="2736111"/>
            <a:ext cx="24641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코드 위주  </a:t>
            </a:r>
            <a:r>
              <a:rPr lang="en-US" altLang="ko-KR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 </a:t>
            </a:r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링크 추후 첨부 예정 </a:t>
            </a:r>
            <a:r>
              <a:rPr lang="en-US" altLang="ko-KR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24AF30-DE67-27E4-B795-6AA83300982E}"/>
              </a:ext>
            </a:extLst>
          </p:cNvPr>
          <p:cNvSpPr txBox="1"/>
          <p:nvPr/>
        </p:nvSpPr>
        <p:spPr>
          <a:xfrm>
            <a:off x="381988" y="935627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분석 산출물 관련 자료 링크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C0FF2D-4E95-0A60-A4D4-91A0154887BB}"/>
              </a:ext>
            </a:extLst>
          </p:cNvPr>
          <p:cNvSpPr/>
          <p:nvPr/>
        </p:nvSpPr>
        <p:spPr>
          <a:xfrm>
            <a:off x="271789" y="883891"/>
            <a:ext cx="77821" cy="475565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Zarathu Blog - Python Streamlit 패키지를 이용한 대시보드 만들기">
            <a:extLst>
              <a:ext uri="{FF2B5EF4-FFF2-40B4-BE49-F238E27FC236}">
                <a16:creationId xmlns:a16="http://schemas.microsoft.com/office/drawing/2014/main" id="{20D8B80A-AAAA-6C9E-0462-156662317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828" y="1699635"/>
            <a:ext cx="1411439" cy="73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] 깃허브 (링크 규칙)">
            <a:extLst>
              <a:ext uri="{FF2B5EF4-FFF2-40B4-BE49-F238E27FC236}">
                <a16:creationId xmlns:a16="http://schemas.microsoft.com/office/drawing/2014/main" id="{6CA8D913-FE07-5DEB-C1E5-79554114E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060" y="2625849"/>
            <a:ext cx="1081947" cy="60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 descr="블랙, 어둠이(가) 표시된 사진&#10;&#10;자동 생성된 설명">
            <a:extLst>
              <a:ext uri="{FF2B5EF4-FFF2-40B4-BE49-F238E27FC236}">
                <a16:creationId xmlns:a16="http://schemas.microsoft.com/office/drawing/2014/main" id="{5F2F7063-8DBB-3A54-96F0-0FA7AEE78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0" y="2003643"/>
            <a:ext cx="258257" cy="258257"/>
          </a:xfrm>
          <a:prstGeom prst="rect">
            <a:avLst/>
          </a:prstGeom>
        </p:spPr>
      </p:pic>
      <p:pic>
        <p:nvPicPr>
          <p:cNvPr id="23" name="그림 22" descr="블랙, 어둠이(가) 표시된 사진&#10;&#10;자동 생성된 설명">
            <a:extLst>
              <a:ext uri="{FF2B5EF4-FFF2-40B4-BE49-F238E27FC236}">
                <a16:creationId xmlns:a16="http://schemas.microsoft.com/office/drawing/2014/main" id="{7FD4BD61-5B8D-6743-899F-E0F28FE281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69" y="2736111"/>
            <a:ext cx="258257" cy="25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55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479748-D62A-9E84-4110-3888BFA85B64}"/>
              </a:ext>
            </a:extLst>
          </p:cNvPr>
          <p:cNvSpPr txBox="1"/>
          <p:nvPr/>
        </p:nvSpPr>
        <p:spPr>
          <a:xfrm>
            <a:off x="12493690" y="14852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글꼴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FB122-0550-CB48-669A-318F509537E3}"/>
              </a:ext>
            </a:extLst>
          </p:cNvPr>
          <p:cNvSpPr txBox="1"/>
          <p:nvPr/>
        </p:nvSpPr>
        <p:spPr>
          <a:xfrm>
            <a:off x="12493688" y="753516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글꼴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798E3-8872-A188-9B73-EC532FC140F5}"/>
              </a:ext>
            </a:extLst>
          </p:cNvPr>
          <p:cNvSpPr txBox="1"/>
          <p:nvPr/>
        </p:nvSpPr>
        <p:spPr>
          <a:xfrm>
            <a:off x="12493689" y="384184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글꼴</a:t>
            </a: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8AE2972B-3993-8022-5E30-CC56303A1FAB}"/>
              </a:ext>
            </a:extLst>
          </p:cNvPr>
          <p:cNvGrpSpPr/>
          <p:nvPr/>
        </p:nvGrpSpPr>
        <p:grpSpPr>
          <a:xfrm>
            <a:off x="378229" y="938595"/>
            <a:ext cx="11324146" cy="3497218"/>
            <a:chOff x="378229" y="938595"/>
            <a:chExt cx="11324146" cy="349721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166D815-08A4-084D-D726-86EC3FEF1ABF}"/>
                </a:ext>
              </a:extLst>
            </p:cNvPr>
            <p:cNvSpPr txBox="1"/>
            <p:nvPr/>
          </p:nvSpPr>
          <p:spPr>
            <a:xfrm>
              <a:off x="1160400" y="2314202"/>
              <a:ext cx="178606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AS-IS &amp; TO-BE </a:t>
              </a:r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구체화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37F2AF06-18B7-A4D8-64B0-8CC1DBCBD83C}"/>
                </a:ext>
              </a:extLst>
            </p:cNvPr>
            <p:cNvGrpSpPr/>
            <p:nvPr/>
          </p:nvGrpSpPr>
          <p:grpSpPr>
            <a:xfrm>
              <a:off x="793737" y="1511988"/>
              <a:ext cx="6930513" cy="354383"/>
              <a:chOff x="793737" y="1511988"/>
              <a:chExt cx="6930513" cy="35438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6981E5-C841-460A-E807-A522F045A4B6}"/>
                  </a:ext>
                </a:extLst>
              </p:cNvPr>
              <p:cNvSpPr txBox="1"/>
              <p:nvPr/>
            </p:nvSpPr>
            <p:spPr>
              <a:xfrm>
                <a:off x="1160400" y="1522212"/>
                <a:ext cx="130195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spc="-150" dirty="0" err="1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과업별</a:t>
                </a:r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기한 엄수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3D3FC8-2496-00EF-4706-67E95C4765CC}"/>
                  </a:ext>
                </a:extLst>
              </p:cNvPr>
              <p:cNvSpPr txBox="1"/>
              <p:nvPr/>
            </p:nvSpPr>
            <p:spPr>
              <a:xfrm>
                <a:off x="4822494" y="1543206"/>
                <a:ext cx="290175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주어진 기간 내  팀 목표 실현 및 성과 출현</a:t>
                </a: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DDBA03DC-8BDE-A71D-FB2D-A40D60D92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3737" y="1511988"/>
                <a:ext cx="307778" cy="307778"/>
              </a:xfrm>
              <a:prstGeom prst="rect">
                <a:avLst/>
              </a:prstGeom>
            </p:spPr>
          </p:pic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3999192C-FF61-41FD-EC2A-FFE45E3838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5419" y="1663860"/>
                <a:ext cx="622648" cy="0"/>
              </a:xfrm>
              <a:prstGeom prst="straightConnector1">
                <a:avLst/>
              </a:prstGeom>
              <a:ln w="19050">
                <a:solidFill>
                  <a:srgbClr val="76717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2B619389-94DE-12F0-53D2-9724059BC0D4}"/>
                </a:ext>
              </a:extLst>
            </p:cNvPr>
            <p:cNvGrpSpPr/>
            <p:nvPr/>
          </p:nvGrpSpPr>
          <p:grpSpPr>
            <a:xfrm>
              <a:off x="793737" y="1919413"/>
              <a:ext cx="10764266" cy="355542"/>
              <a:chOff x="793737" y="1919413"/>
              <a:chExt cx="10764266" cy="355542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90910B7-CFE7-422C-BDD9-2B505E6477F0}"/>
                  </a:ext>
                </a:extLst>
              </p:cNvPr>
              <p:cNvSpPr txBox="1"/>
              <p:nvPr/>
            </p:nvSpPr>
            <p:spPr>
              <a:xfrm>
                <a:off x="4822494" y="1948922"/>
                <a:ext cx="673550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ko-KR" altLang="en-US" dirty="0"/>
                  <a:t>무역 프로세스와 프로세스간 발생되는 데이터 의미파악을 통한 신속한 데이터 수집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가공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시각화 가능</a:t>
                </a:r>
                <a:endParaRPr lang="en-US" altLang="ko-KR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AE297C-1269-5965-73A4-43E4D828F91A}"/>
                  </a:ext>
                </a:extLst>
              </p:cNvPr>
              <p:cNvSpPr txBox="1"/>
              <p:nvPr/>
            </p:nvSpPr>
            <p:spPr>
              <a:xfrm>
                <a:off x="1160400" y="1951790"/>
                <a:ext cx="197201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도메인 및 메타데이터 파악</a:t>
                </a: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5FB3E77B-EE34-73AE-6888-45851393B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3737" y="1919413"/>
                <a:ext cx="307778" cy="307778"/>
              </a:xfrm>
              <a:prstGeom prst="rect">
                <a:avLst/>
              </a:prstGeom>
            </p:spPr>
          </p:pic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AE0FAB9E-7CC5-A25D-2BF1-50AA2C49FB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5419" y="2073642"/>
                <a:ext cx="622648" cy="0"/>
              </a:xfrm>
              <a:prstGeom prst="straightConnector1">
                <a:avLst/>
              </a:prstGeom>
              <a:ln w="19050">
                <a:solidFill>
                  <a:srgbClr val="76717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9935A3D0-3225-EB4B-7992-3869A45678AD}"/>
                </a:ext>
              </a:extLst>
            </p:cNvPr>
            <p:cNvGrpSpPr/>
            <p:nvPr/>
          </p:nvGrpSpPr>
          <p:grpSpPr>
            <a:xfrm>
              <a:off x="793737" y="2326838"/>
              <a:ext cx="9351493" cy="307778"/>
              <a:chOff x="793737" y="2326838"/>
              <a:chExt cx="9351493" cy="30777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CEF25A-9B91-485F-AF61-47CF4D41CA99}"/>
                  </a:ext>
                </a:extLst>
              </p:cNvPr>
              <p:cNvSpPr txBox="1"/>
              <p:nvPr/>
            </p:nvSpPr>
            <p:spPr>
              <a:xfrm>
                <a:off x="4822494" y="2353114"/>
                <a:ext cx="532273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ko-KR" altLang="en-US" dirty="0"/>
                  <a:t>팀 목표와 팀원 간의 과업연계를 위해 </a:t>
                </a:r>
                <a:r>
                  <a:rPr lang="en-US" altLang="ko-KR" dirty="0"/>
                  <a:t>Daily </a:t>
                </a:r>
                <a:r>
                  <a:rPr lang="ko-KR" altLang="en-US" dirty="0"/>
                  <a:t>미팅진행으로 맡은 과업내용과 목표 구체화</a:t>
                </a:r>
                <a:endParaRPr lang="en-US" altLang="ko-KR" dirty="0"/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EB8F84CD-E5EC-3286-370F-D7D6B772F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3737" y="2326838"/>
                <a:ext cx="307778" cy="307778"/>
              </a:xfrm>
              <a:prstGeom prst="rect">
                <a:avLst/>
              </a:prstGeom>
            </p:spPr>
          </p:pic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6CDBE895-D692-7892-4F1E-C05D73729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5419" y="2493675"/>
                <a:ext cx="622648" cy="0"/>
              </a:xfrm>
              <a:prstGeom prst="straightConnector1">
                <a:avLst/>
              </a:prstGeom>
              <a:ln w="19050">
                <a:solidFill>
                  <a:srgbClr val="76717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55C07766-FDAA-34C3-571F-091042DD099B}"/>
                </a:ext>
              </a:extLst>
            </p:cNvPr>
            <p:cNvGrpSpPr/>
            <p:nvPr/>
          </p:nvGrpSpPr>
          <p:grpSpPr>
            <a:xfrm>
              <a:off x="793737" y="2734263"/>
              <a:ext cx="9705311" cy="589594"/>
              <a:chOff x="793737" y="2734263"/>
              <a:chExt cx="9705311" cy="58959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05D260-F563-450D-8CD3-B5ECB186DA27}"/>
                  </a:ext>
                </a:extLst>
              </p:cNvPr>
              <p:cNvSpPr txBox="1"/>
              <p:nvPr/>
            </p:nvSpPr>
            <p:spPr>
              <a:xfrm>
                <a:off x="1160400" y="2740208"/>
                <a:ext cx="111601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ko-KR" altLang="en-US" dirty="0"/>
                  <a:t>직접코딩 지향</a:t>
                </a:r>
                <a:endParaRPr lang="en-US" altLang="ko-KR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2088623-FE14-469C-9A10-9C417B157400}"/>
                  </a:ext>
                </a:extLst>
              </p:cNvPr>
              <p:cNvSpPr txBox="1"/>
              <p:nvPr/>
            </p:nvSpPr>
            <p:spPr>
              <a:xfrm>
                <a:off x="4822494" y="2769859"/>
                <a:ext cx="567655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en-US" altLang="ko-KR" dirty="0"/>
                  <a:t>- ‘Excel</a:t>
                </a:r>
                <a:r>
                  <a:rPr lang="ko-KR" altLang="en-US" dirty="0"/>
                  <a:t> 다운로드</a:t>
                </a:r>
                <a:r>
                  <a:rPr lang="en-US" altLang="ko-KR" dirty="0"/>
                  <a:t>’ </a:t>
                </a:r>
                <a:r>
                  <a:rPr lang="ko-KR" altLang="en-US" dirty="0"/>
                  <a:t>버튼을 통한 데이터 수집 지양</a:t>
                </a:r>
                <a:r>
                  <a:rPr lang="en-US" altLang="ko-KR" dirty="0"/>
                  <a:t>. </a:t>
                </a:r>
              </a:p>
              <a:p>
                <a:r>
                  <a:rPr lang="en-US" altLang="ko-KR" dirty="0"/>
                  <a:t>- Selenium, </a:t>
                </a:r>
                <a:r>
                  <a:rPr lang="en-US" altLang="ko-KR" dirty="0" err="1"/>
                  <a:t>BeautifulSoup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등을 활용한 직접코딩 및 전처리를 통한 </a:t>
                </a:r>
                <a:r>
                  <a:rPr lang="ko-KR" altLang="en-US" dirty="0" err="1"/>
                  <a:t>코딩스킬</a:t>
                </a:r>
                <a:r>
                  <a:rPr lang="ko-KR" altLang="en-US" dirty="0"/>
                  <a:t> 극대화</a:t>
                </a:r>
                <a:endParaRPr lang="en-US" altLang="ko-KR" dirty="0"/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1AB06D8A-FB0D-0BFC-6272-2DC79F31B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3737" y="2734263"/>
                <a:ext cx="307778" cy="307778"/>
              </a:xfrm>
              <a:prstGeom prst="rect">
                <a:avLst/>
              </a:prstGeom>
            </p:spPr>
          </p:pic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7CC46ADE-CAD4-9E3B-C0AF-4644CB1EB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5419" y="2906045"/>
                <a:ext cx="622648" cy="0"/>
              </a:xfrm>
              <a:prstGeom prst="straightConnector1">
                <a:avLst/>
              </a:prstGeom>
              <a:ln w="19050">
                <a:solidFill>
                  <a:srgbClr val="76717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8E8FE27D-4853-68F9-EF41-EFCFBF930B97}"/>
                </a:ext>
              </a:extLst>
            </p:cNvPr>
            <p:cNvGrpSpPr/>
            <p:nvPr/>
          </p:nvGrpSpPr>
          <p:grpSpPr>
            <a:xfrm>
              <a:off x="793737" y="3546668"/>
              <a:ext cx="8944706" cy="323165"/>
              <a:chOff x="793737" y="3546668"/>
              <a:chExt cx="8944706" cy="323165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B7DC6EF-7F9E-4556-9DB2-85E93718E1AB}"/>
                  </a:ext>
                </a:extLst>
              </p:cNvPr>
              <p:cNvSpPr txBox="1"/>
              <p:nvPr/>
            </p:nvSpPr>
            <p:spPr>
              <a:xfrm>
                <a:off x="1160400" y="3546668"/>
                <a:ext cx="248497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en-US" altLang="ko-KR" dirty="0"/>
                  <a:t>Code Convention </a:t>
                </a:r>
                <a:r>
                  <a:rPr lang="ko-KR" altLang="en-US" dirty="0"/>
                  <a:t>기반의 코딩진행</a:t>
                </a:r>
                <a:endParaRPr lang="en-US" altLang="ko-KR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86AA264-E100-43F8-B4DA-AF6DD3813A12}"/>
                  </a:ext>
                </a:extLst>
              </p:cNvPr>
              <p:cNvSpPr txBox="1"/>
              <p:nvPr/>
            </p:nvSpPr>
            <p:spPr>
              <a:xfrm>
                <a:off x="4822494" y="3580507"/>
                <a:ext cx="4915949" cy="18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ko-KR" altLang="en-US" dirty="0"/>
                  <a:t>변수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함수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명명 및 주석규칙을 준수하여 팀원 부재 시 지체 없는 과업진행 가능</a:t>
                </a:r>
                <a:endParaRPr lang="en-US" altLang="ko-KR" dirty="0"/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A362FD5-5C31-12B1-5672-3CCAECCAE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3737" y="3547527"/>
                <a:ext cx="307778" cy="307778"/>
              </a:xfrm>
              <a:prstGeom prst="rect">
                <a:avLst/>
              </a:prstGeom>
            </p:spPr>
          </p:pic>
          <p:cxnSp>
            <p:nvCxnSpPr>
              <p:cNvPr id="54" name="직선 화살표 연결선 53">
                <a:extLst>
                  <a:ext uri="{FF2B5EF4-FFF2-40B4-BE49-F238E27FC236}">
                    <a16:creationId xmlns:a16="http://schemas.microsoft.com/office/drawing/2014/main" id="{2C22B695-559A-860A-BC74-425A23D5CF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5419" y="3726687"/>
                <a:ext cx="622648" cy="0"/>
              </a:xfrm>
              <a:prstGeom prst="straightConnector1">
                <a:avLst/>
              </a:prstGeom>
              <a:ln w="19050">
                <a:solidFill>
                  <a:srgbClr val="76717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6D6C435A-8D58-34E2-6810-D4E0F1BAC464}"/>
                </a:ext>
              </a:extLst>
            </p:cNvPr>
            <p:cNvGrpSpPr/>
            <p:nvPr/>
          </p:nvGrpSpPr>
          <p:grpSpPr>
            <a:xfrm>
              <a:off x="793737" y="3930161"/>
              <a:ext cx="8944706" cy="323165"/>
              <a:chOff x="793737" y="3930161"/>
              <a:chExt cx="8944706" cy="32316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2F6BFF-9EA2-449D-8776-0DCA2E454876}"/>
                  </a:ext>
                </a:extLst>
              </p:cNvPr>
              <p:cNvSpPr txBox="1"/>
              <p:nvPr/>
            </p:nvSpPr>
            <p:spPr>
              <a:xfrm>
                <a:off x="1187565" y="3930161"/>
                <a:ext cx="148790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ko-KR" altLang="en-US" dirty="0"/>
                  <a:t>과업 별 후 코드리뷰</a:t>
                </a:r>
                <a:endParaRPr lang="en-US" altLang="ko-KR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992A65-AB7A-497F-9324-F5F56439BC37}"/>
                  </a:ext>
                </a:extLst>
              </p:cNvPr>
              <p:cNvSpPr txBox="1"/>
              <p:nvPr/>
            </p:nvSpPr>
            <p:spPr>
              <a:xfrm>
                <a:off x="4822494" y="3969073"/>
                <a:ext cx="4915949" cy="18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ko-KR" altLang="en-US" dirty="0"/>
                  <a:t>단계별 코드 공유를 통한 효율적인 코딩 스킬 학습 및 적용</a:t>
                </a:r>
                <a:endParaRPr lang="en-US" altLang="ko-KR" dirty="0"/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9EDBAEFB-7FC7-74F3-564B-2043C9FE2A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3737" y="3945332"/>
                <a:ext cx="307778" cy="307778"/>
              </a:xfrm>
              <a:prstGeom prst="rect">
                <a:avLst/>
              </a:prstGeom>
            </p:spPr>
          </p:pic>
          <p:cxnSp>
            <p:nvCxnSpPr>
              <p:cNvPr id="55" name="직선 화살표 연결선 54">
                <a:extLst>
                  <a:ext uri="{FF2B5EF4-FFF2-40B4-BE49-F238E27FC236}">
                    <a16:creationId xmlns:a16="http://schemas.microsoft.com/office/drawing/2014/main" id="{50F89542-B8D7-6EBE-4357-FCE7AB3F16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5419" y="4104817"/>
                <a:ext cx="622648" cy="0"/>
              </a:xfrm>
              <a:prstGeom prst="straightConnector1">
                <a:avLst/>
              </a:prstGeom>
              <a:ln w="19050">
                <a:solidFill>
                  <a:srgbClr val="76717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5CB9C88-B9BD-8F25-84EB-BE6A05A033AF}"/>
                </a:ext>
              </a:extLst>
            </p:cNvPr>
            <p:cNvSpPr/>
            <p:nvPr/>
          </p:nvSpPr>
          <p:spPr>
            <a:xfrm>
              <a:off x="447473" y="1324954"/>
              <a:ext cx="11254902" cy="3110859"/>
            </a:xfrm>
            <a:prstGeom prst="rect">
              <a:avLst/>
            </a:prstGeom>
            <a:noFill/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C41EC4F6-F1DE-CE9D-62D5-73365CB361EF}"/>
                </a:ext>
              </a:extLst>
            </p:cNvPr>
            <p:cNvGrpSpPr/>
            <p:nvPr/>
          </p:nvGrpSpPr>
          <p:grpSpPr>
            <a:xfrm>
              <a:off x="378229" y="938595"/>
              <a:ext cx="2360356" cy="411131"/>
              <a:chOff x="376813" y="938595"/>
              <a:chExt cx="2360356" cy="411131"/>
            </a:xfrm>
          </p:grpSpPr>
          <p:sp>
            <p:nvSpPr>
              <p:cNvPr id="57" name="사각형: 둥근 위쪽 모서리 56">
                <a:extLst>
                  <a:ext uri="{FF2B5EF4-FFF2-40B4-BE49-F238E27FC236}">
                    <a16:creationId xmlns:a16="http://schemas.microsoft.com/office/drawing/2014/main" id="{28FD34A6-AFB9-5AB8-B705-964151D81D16}"/>
                  </a:ext>
                </a:extLst>
              </p:cNvPr>
              <p:cNvSpPr/>
              <p:nvPr/>
            </p:nvSpPr>
            <p:spPr>
              <a:xfrm>
                <a:off x="439044" y="1013801"/>
                <a:ext cx="2298125" cy="312997"/>
              </a:xfrm>
              <a:prstGeom prst="round2SameRect">
                <a:avLst>
                  <a:gd name="adj1" fmla="val 40200"/>
                  <a:gd name="adj2" fmla="val 0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F314C21-5466-988E-BE83-33EBD8EDCC16}"/>
                  </a:ext>
                </a:extLst>
              </p:cNvPr>
              <p:cNvSpPr txBox="1"/>
              <p:nvPr/>
            </p:nvSpPr>
            <p:spPr>
              <a:xfrm>
                <a:off x="720371" y="1026561"/>
                <a:ext cx="189827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spc="-15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프로젝트 수행간 중점사항</a:t>
                </a: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D40F91F8-310C-6A58-8609-0CD8C33D95EA}"/>
                  </a:ext>
                </a:extLst>
              </p:cNvPr>
              <p:cNvGrpSpPr/>
              <p:nvPr/>
            </p:nvGrpSpPr>
            <p:grpSpPr>
              <a:xfrm>
                <a:off x="376813" y="938595"/>
                <a:ext cx="292869" cy="323165"/>
                <a:chOff x="509016" y="2360461"/>
                <a:chExt cx="292869" cy="323165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9D34E3B7-0CA9-8BFA-D2A0-3A48E45641DB}"/>
                    </a:ext>
                  </a:extLst>
                </p:cNvPr>
                <p:cNvSpPr/>
                <p:nvPr/>
              </p:nvSpPr>
              <p:spPr>
                <a:xfrm>
                  <a:off x="509016" y="2360461"/>
                  <a:ext cx="292869" cy="292869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1AF68CED-47DF-A723-33D9-D78B0ED9D48D}"/>
                    </a:ext>
                  </a:extLst>
                </p:cNvPr>
                <p:cNvSpPr txBox="1"/>
                <p:nvPr/>
              </p:nvSpPr>
              <p:spPr>
                <a:xfrm>
                  <a:off x="509016" y="2360461"/>
                  <a:ext cx="27443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500" spc="-15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lvl1pPr>
                </a:lstStyle>
                <a:p>
                  <a:r>
                    <a:rPr lang="en-US" altLang="ko-KR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</a:t>
                  </a:r>
                  <a:endParaRPr lang="ko-KR" alt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FE88EB7B-E57E-E790-52FF-83100624F43F}"/>
              </a:ext>
            </a:extLst>
          </p:cNvPr>
          <p:cNvGrpSpPr/>
          <p:nvPr/>
        </p:nvGrpSpPr>
        <p:grpSpPr>
          <a:xfrm>
            <a:off x="407916" y="4613536"/>
            <a:ext cx="11317421" cy="1937929"/>
            <a:chOff x="407916" y="4613536"/>
            <a:chExt cx="11317421" cy="1937929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CD73159-905A-715F-76A7-E08E58595E99}"/>
                </a:ext>
              </a:extLst>
            </p:cNvPr>
            <p:cNvSpPr/>
            <p:nvPr/>
          </p:nvSpPr>
          <p:spPr>
            <a:xfrm>
              <a:off x="470435" y="5004561"/>
              <a:ext cx="11254902" cy="1546904"/>
            </a:xfrm>
            <a:prstGeom prst="rect">
              <a:avLst/>
            </a:prstGeom>
            <a:noFill/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A4076AE4-662B-38A3-4BA2-31982AF57DAE}"/>
                </a:ext>
              </a:extLst>
            </p:cNvPr>
            <p:cNvGrpSpPr/>
            <p:nvPr/>
          </p:nvGrpSpPr>
          <p:grpSpPr>
            <a:xfrm>
              <a:off x="407916" y="4613536"/>
              <a:ext cx="1333336" cy="411131"/>
              <a:chOff x="407916" y="4613536"/>
              <a:chExt cx="1333336" cy="411131"/>
            </a:xfrm>
          </p:grpSpPr>
          <p:sp>
            <p:nvSpPr>
              <p:cNvPr id="80" name="사각형: 둥근 위쪽 모서리 79">
                <a:extLst>
                  <a:ext uri="{FF2B5EF4-FFF2-40B4-BE49-F238E27FC236}">
                    <a16:creationId xmlns:a16="http://schemas.microsoft.com/office/drawing/2014/main" id="{19A06195-CD54-7353-3299-DAB08AA9BBD7}"/>
                  </a:ext>
                </a:extLst>
              </p:cNvPr>
              <p:cNvSpPr/>
              <p:nvPr/>
            </p:nvSpPr>
            <p:spPr>
              <a:xfrm>
                <a:off x="463242" y="4691564"/>
                <a:ext cx="1278010" cy="312997"/>
              </a:xfrm>
              <a:prstGeom prst="round2SameRect">
                <a:avLst>
                  <a:gd name="adj1" fmla="val 40200"/>
                  <a:gd name="adj2" fmla="val 0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E9C72B1-77E7-E1C6-15F3-F9CAC319886B}"/>
                  </a:ext>
                </a:extLst>
              </p:cNvPr>
              <p:cNvSpPr txBox="1"/>
              <p:nvPr/>
            </p:nvSpPr>
            <p:spPr>
              <a:xfrm>
                <a:off x="751474" y="4701502"/>
                <a:ext cx="81785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spc="-15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향후 계획</a:t>
                </a:r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F5FDF496-27C4-6E1C-3944-1512236069C1}"/>
                  </a:ext>
                </a:extLst>
              </p:cNvPr>
              <p:cNvGrpSpPr/>
              <p:nvPr/>
            </p:nvGrpSpPr>
            <p:grpSpPr>
              <a:xfrm>
                <a:off x="407916" y="4613536"/>
                <a:ext cx="292869" cy="323165"/>
                <a:chOff x="509016" y="2360461"/>
                <a:chExt cx="292869" cy="323165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9C907E6D-4D19-7CBF-74B7-DA46E7CBB2FE}"/>
                    </a:ext>
                  </a:extLst>
                </p:cNvPr>
                <p:cNvSpPr/>
                <p:nvPr/>
              </p:nvSpPr>
              <p:spPr>
                <a:xfrm>
                  <a:off x="509016" y="2360461"/>
                  <a:ext cx="292869" cy="292869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072F884C-69D5-624F-43BE-F81AE6CDF81D}"/>
                    </a:ext>
                  </a:extLst>
                </p:cNvPr>
                <p:cNvSpPr txBox="1"/>
                <p:nvPr/>
              </p:nvSpPr>
              <p:spPr>
                <a:xfrm>
                  <a:off x="509016" y="2360461"/>
                  <a:ext cx="27443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500" spc="-15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lvl1pPr>
                </a:lstStyle>
                <a:p>
                  <a:r>
                    <a:rPr lang="en-US" altLang="ko-KR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2</a:t>
                  </a:r>
                  <a:endParaRPr lang="ko-KR" alt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4D9424D4-171E-3C22-8BF4-7F595647B556}"/>
                </a:ext>
              </a:extLst>
            </p:cNvPr>
            <p:cNvGrpSpPr/>
            <p:nvPr/>
          </p:nvGrpSpPr>
          <p:grpSpPr>
            <a:xfrm>
              <a:off x="793737" y="5136029"/>
              <a:ext cx="5961524" cy="1258062"/>
              <a:chOff x="793737" y="5136029"/>
              <a:chExt cx="5961524" cy="1258062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F903838-BD6C-FF55-845B-8BB176AAFC2B}"/>
                  </a:ext>
                </a:extLst>
              </p:cNvPr>
              <p:cNvSpPr txBox="1"/>
              <p:nvPr/>
            </p:nvSpPr>
            <p:spPr>
              <a:xfrm>
                <a:off x="1187565" y="5626483"/>
                <a:ext cx="405752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ko-KR" altLang="en-US" dirty="0"/>
                  <a:t>프로젝트간 진행한 과업 별 수행내용 개인 블로그 등에 기록</a:t>
                </a:r>
                <a:endParaRPr lang="en-US" altLang="ko-KR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36C0219-11FC-A046-A847-58F387634DDC}"/>
                  </a:ext>
                </a:extLst>
              </p:cNvPr>
              <p:cNvSpPr txBox="1"/>
              <p:nvPr/>
            </p:nvSpPr>
            <p:spPr>
              <a:xfrm>
                <a:off x="1184505" y="5169948"/>
                <a:ext cx="557075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ko-KR" altLang="en-US" dirty="0"/>
                  <a:t>프로젝트간 개인담당 과업 외 다른 팀원이 수행한 과업관련 수집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가공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시각화 진행</a:t>
                </a:r>
                <a:endParaRPr lang="en-US" altLang="ko-KR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B8F8D85-6EE0-D716-6178-5DD4AA4EF8D3}"/>
                  </a:ext>
                </a:extLst>
              </p:cNvPr>
              <p:cNvSpPr txBox="1"/>
              <p:nvPr/>
            </p:nvSpPr>
            <p:spPr>
              <a:xfrm>
                <a:off x="1179708" y="6070926"/>
                <a:ext cx="303801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ko-KR" altLang="en-US" dirty="0"/>
                  <a:t>다른 도메인 선정 및 수집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분석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시각화 진행</a:t>
                </a:r>
                <a:endParaRPr lang="en-US" altLang="ko-KR" dirty="0"/>
              </a:p>
            </p:txBody>
          </p:sp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83FA6C60-F1CA-7754-26A7-48E31FEDE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3737" y="5136029"/>
                <a:ext cx="307778" cy="307778"/>
              </a:xfrm>
              <a:prstGeom prst="rect">
                <a:avLst/>
              </a:prstGeom>
            </p:spPr>
          </p:pic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9B78183C-BB0F-E1C2-02E6-0713A908A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3737" y="5605727"/>
                <a:ext cx="307778" cy="307778"/>
              </a:xfrm>
              <a:prstGeom prst="rect">
                <a:avLst/>
              </a:prstGeom>
            </p:spPr>
          </p:pic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982E9C97-A972-889E-5640-BC67F2AB5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3737" y="6024495"/>
                <a:ext cx="307778" cy="307778"/>
              </a:xfrm>
              <a:prstGeom prst="rect">
                <a:avLst/>
              </a:prstGeom>
            </p:spPr>
          </p:pic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0C8DB3D7-019E-87EA-0255-DFA4125F02B3}"/>
              </a:ext>
            </a:extLst>
          </p:cNvPr>
          <p:cNvSpPr txBox="1"/>
          <p:nvPr/>
        </p:nvSpPr>
        <p:spPr>
          <a:xfrm>
            <a:off x="188115" y="153351"/>
            <a:ext cx="3361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</a:rPr>
              <a:t>프로젝트 중점 사항 및 향후 계획</a:t>
            </a:r>
          </a:p>
        </p:txBody>
      </p:sp>
    </p:spTree>
    <p:extLst>
      <p:ext uri="{BB962C8B-B14F-4D97-AF65-F5344CB8AC3E}">
        <p14:creationId xmlns:p14="http://schemas.microsoft.com/office/powerpoint/2010/main" val="1052119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B17BCE-8624-4D45-7036-387416C21B4F}"/>
              </a:ext>
            </a:extLst>
          </p:cNvPr>
          <p:cNvSpPr txBox="1"/>
          <p:nvPr/>
        </p:nvSpPr>
        <p:spPr>
          <a:xfrm>
            <a:off x="12493690" y="14852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글꼴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742B0E-8066-1C5C-76C1-4DCD465BEA2B}"/>
              </a:ext>
            </a:extLst>
          </p:cNvPr>
          <p:cNvSpPr txBox="1"/>
          <p:nvPr/>
        </p:nvSpPr>
        <p:spPr>
          <a:xfrm>
            <a:off x="12493688" y="753516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글꼴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C44066-CC73-8791-3C41-1C9ACC253012}"/>
              </a:ext>
            </a:extLst>
          </p:cNvPr>
          <p:cNvSpPr txBox="1"/>
          <p:nvPr/>
        </p:nvSpPr>
        <p:spPr>
          <a:xfrm>
            <a:off x="12493689" y="384184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글꼴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E7109D4-BCDD-D707-A984-11293E948DE0}"/>
              </a:ext>
            </a:extLst>
          </p:cNvPr>
          <p:cNvGrpSpPr/>
          <p:nvPr/>
        </p:nvGrpSpPr>
        <p:grpSpPr>
          <a:xfrm>
            <a:off x="309313" y="1670754"/>
            <a:ext cx="3358035" cy="4750652"/>
            <a:chOff x="309313" y="1651613"/>
            <a:chExt cx="3640115" cy="476948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5A3910B-0628-4B8B-AEEE-4AAECF18C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19" r="2243"/>
            <a:stretch/>
          </p:blipFill>
          <p:spPr>
            <a:xfrm>
              <a:off x="309313" y="1651613"/>
              <a:ext cx="3640115" cy="4417037"/>
            </a:xfrm>
            <a:prstGeom prst="rect">
              <a:avLst/>
            </a:prstGeom>
            <a:ln w="228600" cap="sq" cmpd="thickThin">
              <a:noFill/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7DDC0C-196B-474F-9A94-08E0F7E97A9F}"/>
                </a:ext>
              </a:extLst>
            </p:cNvPr>
            <p:cNvSpPr txBox="1"/>
            <p:nvPr/>
          </p:nvSpPr>
          <p:spPr>
            <a:xfrm>
              <a:off x="737031" y="6097930"/>
              <a:ext cx="27270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 spc="-1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defRPr>
              </a:lvl1pPr>
            </a:lstStyle>
            <a:p>
              <a:r>
                <a:rPr lang="ko-KR" altLang="en-US" dirty="0"/>
                <a:t>▲ 물동량 </a:t>
              </a:r>
              <a:r>
                <a:rPr lang="en-US" altLang="ko-KR" dirty="0"/>
                <a:t>&amp; </a:t>
              </a:r>
              <a:r>
                <a:rPr lang="ko-KR" altLang="en-US" dirty="0" err="1"/>
                <a:t>화물처리량</a:t>
              </a:r>
              <a:r>
                <a:rPr lang="ko-KR" altLang="en-US" dirty="0"/>
                <a:t> 상관분석 코드</a:t>
              </a:r>
              <a:endParaRPr lang="en-US" altLang="ko-KR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9BB07F4-DD93-7DAD-AF96-DCF7F5D91BED}"/>
              </a:ext>
            </a:extLst>
          </p:cNvPr>
          <p:cNvGrpSpPr/>
          <p:nvPr/>
        </p:nvGrpSpPr>
        <p:grpSpPr>
          <a:xfrm>
            <a:off x="3843700" y="1670754"/>
            <a:ext cx="3368155" cy="4750652"/>
            <a:chOff x="4096619" y="1666179"/>
            <a:chExt cx="3640115" cy="475515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DF56577-5FF0-4E3E-864C-C440E845A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6619" y="1666179"/>
              <a:ext cx="3640115" cy="4402471"/>
            </a:xfrm>
            <a:prstGeom prst="rect">
              <a:avLst/>
            </a:prstGeom>
            <a:ln w="228600" cap="sq" cmpd="thickThin">
              <a:noFill/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5326EA-4F8F-4BAD-987C-E18F50ECFA41}"/>
                </a:ext>
              </a:extLst>
            </p:cNvPr>
            <p:cNvSpPr txBox="1"/>
            <p:nvPr/>
          </p:nvSpPr>
          <p:spPr>
            <a:xfrm>
              <a:off x="4335336" y="6098167"/>
              <a:ext cx="291297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 spc="-1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defRPr>
              </a:lvl1pPr>
            </a:lstStyle>
            <a:p>
              <a:r>
                <a:rPr lang="ko-KR" altLang="en-US" dirty="0"/>
                <a:t>▲  </a:t>
              </a:r>
              <a:r>
                <a:rPr lang="ko-KR" altLang="en-US" dirty="0" err="1"/>
                <a:t>화물처리량</a:t>
              </a:r>
              <a:r>
                <a:rPr lang="ko-KR" altLang="en-US" dirty="0"/>
                <a:t> </a:t>
              </a:r>
              <a:r>
                <a:rPr lang="en-US" altLang="ko-KR" dirty="0"/>
                <a:t>&amp; </a:t>
              </a:r>
              <a:r>
                <a:rPr lang="ko-KR" altLang="en-US" dirty="0"/>
                <a:t>체류시간 상관분석 코드</a:t>
              </a:r>
              <a:endParaRPr lang="en-US" altLang="ko-KR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3F4ECD3-E5CA-CC4C-2B05-C5CD019A3CAB}"/>
              </a:ext>
            </a:extLst>
          </p:cNvPr>
          <p:cNvGrpSpPr/>
          <p:nvPr/>
        </p:nvGrpSpPr>
        <p:grpSpPr>
          <a:xfrm>
            <a:off x="336819" y="1074047"/>
            <a:ext cx="1587731" cy="367067"/>
            <a:chOff x="398788" y="1060419"/>
            <a:chExt cx="1587731" cy="36706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4A0F3BA-2A1B-9268-2519-661737A343CB}"/>
                </a:ext>
              </a:extLst>
            </p:cNvPr>
            <p:cNvSpPr/>
            <p:nvPr/>
          </p:nvSpPr>
          <p:spPr>
            <a:xfrm>
              <a:off x="582320" y="1071639"/>
              <a:ext cx="1404199" cy="35584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 descr="스크린샷, 그래픽, 클립아트, 디자인이(가) 표시된 사진&#10;&#10;자동 생성된 설명">
              <a:extLst>
                <a:ext uri="{FF2B5EF4-FFF2-40B4-BE49-F238E27FC236}">
                  <a16:creationId xmlns:a16="http://schemas.microsoft.com/office/drawing/2014/main" id="{1E8ACAF3-4E31-1787-D8E0-8DE6BB4BE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88" y="1060419"/>
              <a:ext cx="367067" cy="36706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96A980-52DA-42AA-46B8-A454891612DD}"/>
                </a:ext>
              </a:extLst>
            </p:cNvPr>
            <p:cNvSpPr txBox="1"/>
            <p:nvPr/>
          </p:nvSpPr>
          <p:spPr>
            <a:xfrm>
              <a:off x="765855" y="1090921"/>
              <a:ext cx="111601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 spc="-15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defRPr>
              </a:lvl1pPr>
            </a:lstStyle>
            <a:p>
              <a:r>
                <a:rPr lang="ko-KR" altLang="en-US" dirty="0"/>
                <a:t>상관분석 코드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C116959-8AE4-78C0-E413-91B5F6594CD8}"/>
              </a:ext>
            </a:extLst>
          </p:cNvPr>
          <p:cNvGrpSpPr/>
          <p:nvPr/>
        </p:nvGrpSpPr>
        <p:grpSpPr>
          <a:xfrm>
            <a:off x="7576931" y="1074046"/>
            <a:ext cx="2221826" cy="367067"/>
            <a:chOff x="8030905" y="1060419"/>
            <a:chExt cx="2221826" cy="367067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63E0B147-8DEF-F3BD-71C3-B5CF591BA32B}"/>
                </a:ext>
              </a:extLst>
            </p:cNvPr>
            <p:cNvSpPr/>
            <p:nvPr/>
          </p:nvSpPr>
          <p:spPr>
            <a:xfrm>
              <a:off x="8214437" y="1071639"/>
              <a:ext cx="2038294" cy="35584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 descr="스크린샷, 그래픽, 클립아트, 디자인이(가) 표시된 사진&#10;&#10;자동 생성된 설명">
              <a:extLst>
                <a:ext uri="{FF2B5EF4-FFF2-40B4-BE49-F238E27FC236}">
                  <a16:creationId xmlns:a16="http://schemas.microsoft.com/office/drawing/2014/main" id="{36880DB6-A6AB-0015-81EA-EF06A945F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0905" y="1060419"/>
              <a:ext cx="367067" cy="3670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5B83C2-EC97-5BFD-7480-46B8914CDF8E}"/>
                </a:ext>
              </a:extLst>
            </p:cNvPr>
            <p:cNvSpPr txBox="1"/>
            <p:nvPr/>
          </p:nvSpPr>
          <p:spPr>
            <a:xfrm>
              <a:off x="8397972" y="1090921"/>
              <a:ext cx="182293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 spc="-15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defRPr>
              </a:lvl1pPr>
            </a:lstStyle>
            <a:p>
              <a:r>
                <a:rPr lang="ko-KR" altLang="en-US" dirty="0"/>
                <a:t>분기별 </a:t>
              </a:r>
              <a:r>
                <a:rPr lang="ko-KR" altLang="en-US" dirty="0" err="1"/>
                <a:t>선용품</a:t>
              </a:r>
              <a:r>
                <a:rPr lang="ko-KR" altLang="en-US" dirty="0"/>
                <a:t> 인기 품목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A14BCB4A-702E-9441-5276-64DC40C14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920" y="1670754"/>
            <a:ext cx="3832326" cy="4398304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0B5E2-EB19-6AFF-952F-57CF15A4D28B}"/>
              </a:ext>
            </a:extLst>
          </p:cNvPr>
          <p:cNvSpPr txBox="1"/>
          <p:nvPr/>
        </p:nvSpPr>
        <p:spPr>
          <a:xfrm>
            <a:off x="7943998" y="6098241"/>
            <a:ext cx="33345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lvl1pPr>
          </a:lstStyle>
          <a:p>
            <a:r>
              <a:rPr lang="ko-KR" altLang="en-US" dirty="0"/>
              <a:t>▲  </a:t>
            </a:r>
            <a:r>
              <a:rPr lang="en-US" altLang="ko-KR" dirty="0"/>
              <a:t>2018~2023</a:t>
            </a:r>
            <a:r>
              <a:rPr lang="ko-KR" altLang="en-US" dirty="0"/>
              <a:t>년 분기별 인기 </a:t>
            </a:r>
            <a:r>
              <a:rPr lang="ko-KR" altLang="en-US" dirty="0" err="1"/>
              <a:t>선용품</a:t>
            </a:r>
            <a:r>
              <a:rPr lang="ko-KR" altLang="en-US" dirty="0"/>
              <a:t> 품목 분석</a:t>
            </a:r>
            <a:endParaRPr lang="en-US" altLang="ko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1F2155-46B2-9418-D337-E5912AAFEC2B}"/>
              </a:ext>
            </a:extLst>
          </p:cNvPr>
          <p:cNvSpPr txBox="1"/>
          <p:nvPr/>
        </p:nvSpPr>
        <p:spPr>
          <a:xfrm>
            <a:off x="188115" y="153351"/>
            <a:ext cx="1468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</a:rPr>
              <a:t>부록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1538544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6586EAA9-E71B-9E61-46CF-B01B9D027A48}"/>
              </a:ext>
            </a:extLst>
          </p:cNvPr>
          <p:cNvGrpSpPr/>
          <p:nvPr/>
        </p:nvGrpSpPr>
        <p:grpSpPr>
          <a:xfrm>
            <a:off x="309313" y="1657126"/>
            <a:ext cx="7424173" cy="4776938"/>
            <a:chOff x="309313" y="1657126"/>
            <a:chExt cx="7424173" cy="477693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AF32467-D695-4A73-A3D9-3E934DFE8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313" y="1657127"/>
              <a:ext cx="3640114" cy="4417037"/>
            </a:xfrm>
            <a:prstGeom prst="rect">
              <a:avLst/>
            </a:prstGeom>
            <a:ln w="228600" cap="sq" cmpd="thickThin">
              <a:noFill/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D27F5AE-F680-4023-B091-31E13CBFB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3372" y="1657126"/>
              <a:ext cx="3640114" cy="4417037"/>
            </a:xfrm>
            <a:prstGeom prst="rect">
              <a:avLst/>
            </a:prstGeom>
            <a:ln w="228600" cap="sq" cmpd="thickThin">
              <a:noFill/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CB749E-B993-4188-9FB1-E515FB342EA3}"/>
                </a:ext>
              </a:extLst>
            </p:cNvPr>
            <p:cNvSpPr txBox="1"/>
            <p:nvPr/>
          </p:nvSpPr>
          <p:spPr>
            <a:xfrm>
              <a:off x="1933611" y="6110899"/>
              <a:ext cx="447269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 spc="-1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defRPr>
              </a:lvl1pPr>
            </a:lstStyle>
            <a:p>
              <a:r>
                <a:rPr lang="ko-KR" altLang="en-US" dirty="0"/>
                <a:t>▲ 인기품목별 해외기준 키워드 검색결과 </a:t>
              </a:r>
              <a:r>
                <a:rPr lang="ko-KR" altLang="en-US" dirty="0" err="1"/>
                <a:t>크롤링</a:t>
              </a:r>
              <a:r>
                <a:rPr lang="ko-KR" altLang="en-US" dirty="0"/>
                <a:t> 및 </a:t>
              </a:r>
              <a:r>
                <a:rPr lang="ko-KR" altLang="en-US" dirty="0" err="1"/>
                <a:t>워드클라우드</a:t>
              </a:r>
              <a:endParaRPr lang="en-US" altLang="ko-KR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03D7F34-93E3-2E57-AA0A-CBA57FB7E4E5}"/>
              </a:ext>
            </a:extLst>
          </p:cNvPr>
          <p:cNvGrpSpPr/>
          <p:nvPr/>
        </p:nvGrpSpPr>
        <p:grpSpPr>
          <a:xfrm>
            <a:off x="398788" y="1060419"/>
            <a:ext cx="1994216" cy="367067"/>
            <a:chOff x="398788" y="1060419"/>
            <a:chExt cx="1994216" cy="36706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330FA310-9661-ED12-1113-C94E371E2D88}"/>
                </a:ext>
              </a:extLst>
            </p:cNvPr>
            <p:cNvSpPr/>
            <p:nvPr/>
          </p:nvSpPr>
          <p:spPr>
            <a:xfrm>
              <a:off x="582320" y="1071639"/>
              <a:ext cx="1810684" cy="35584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스크린샷, 그래픽, 클립아트, 디자인이(가) 표시된 사진&#10;&#10;자동 생성된 설명">
              <a:extLst>
                <a:ext uri="{FF2B5EF4-FFF2-40B4-BE49-F238E27FC236}">
                  <a16:creationId xmlns:a16="http://schemas.microsoft.com/office/drawing/2014/main" id="{3CE1F214-84A2-87A2-0183-773D16B5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88" y="1060419"/>
              <a:ext cx="367067" cy="36706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30FBFE-8529-4283-4EEC-45668EC83364}"/>
                </a:ext>
              </a:extLst>
            </p:cNvPr>
            <p:cNvSpPr txBox="1"/>
            <p:nvPr/>
          </p:nvSpPr>
          <p:spPr>
            <a:xfrm>
              <a:off x="765855" y="1090921"/>
              <a:ext cx="156324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 spc="-15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defRPr>
              </a:lvl1pPr>
            </a:lstStyle>
            <a:p>
              <a:r>
                <a:rPr lang="ko-KR" altLang="en-US" dirty="0"/>
                <a:t>품목별 </a:t>
              </a:r>
              <a:r>
                <a:rPr lang="ko-KR" altLang="en-US" dirty="0" err="1"/>
                <a:t>워드클라우드</a:t>
              </a:r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9E3D19B-0D87-7BE8-D91A-F405ED9650AC}"/>
              </a:ext>
            </a:extLst>
          </p:cNvPr>
          <p:cNvSpPr txBox="1"/>
          <p:nvPr/>
        </p:nvSpPr>
        <p:spPr>
          <a:xfrm>
            <a:off x="12493690" y="14852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글꼴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81B754-0A8B-CBF4-D38A-3126954DC418}"/>
              </a:ext>
            </a:extLst>
          </p:cNvPr>
          <p:cNvSpPr txBox="1"/>
          <p:nvPr/>
        </p:nvSpPr>
        <p:spPr>
          <a:xfrm>
            <a:off x="12493688" y="753516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글꼴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007D52-1AFD-F3E2-F634-CF0751F2791D}"/>
              </a:ext>
            </a:extLst>
          </p:cNvPr>
          <p:cNvSpPr txBox="1"/>
          <p:nvPr/>
        </p:nvSpPr>
        <p:spPr>
          <a:xfrm>
            <a:off x="12493689" y="384184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글꼴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947F15D-66BE-BA76-1F0C-9613DD8A16C9}"/>
              </a:ext>
            </a:extLst>
          </p:cNvPr>
          <p:cNvGrpSpPr/>
          <p:nvPr/>
        </p:nvGrpSpPr>
        <p:grpSpPr>
          <a:xfrm>
            <a:off x="8000936" y="1657126"/>
            <a:ext cx="3881751" cy="4776938"/>
            <a:chOff x="8000936" y="1657126"/>
            <a:chExt cx="3881751" cy="477693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7624B79-7236-73EE-2D23-93B5468D5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00936" y="1657126"/>
              <a:ext cx="3881751" cy="4417037"/>
            </a:xfrm>
            <a:prstGeom prst="rect">
              <a:avLst/>
            </a:prstGeom>
            <a:ln w="228600" cap="sq" cmpd="thickThin">
              <a:noFill/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794EA0-5EED-7F62-5F5D-B9201FA7CC04}"/>
                </a:ext>
              </a:extLst>
            </p:cNvPr>
            <p:cNvSpPr txBox="1"/>
            <p:nvPr/>
          </p:nvSpPr>
          <p:spPr>
            <a:xfrm>
              <a:off x="8729881" y="6110899"/>
              <a:ext cx="261001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 spc="-1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defRPr>
              </a:lvl1pPr>
            </a:lstStyle>
            <a:p>
              <a:r>
                <a:rPr lang="ko-KR" altLang="en-US" dirty="0"/>
                <a:t>▲ </a:t>
              </a:r>
              <a:r>
                <a:rPr lang="ko-KR" altLang="en-US" dirty="0" err="1"/>
                <a:t>년도별</a:t>
              </a:r>
              <a:r>
                <a:rPr lang="ko-KR" altLang="en-US" dirty="0"/>
                <a:t> 부산항 입항 </a:t>
              </a:r>
              <a:r>
                <a:rPr lang="ko-KR" altLang="en-US" dirty="0" err="1"/>
                <a:t>선원추이분석</a:t>
              </a:r>
              <a:endParaRPr lang="en-US" altLang="ko-KR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C2214AC-2483-D80C-3394-F7B551407A64}"/>
              </a:ext>
            </a:extLst>
          </p:cNvPr>
          <p:cNvGrpSpPr/>
          <p:nvPr/>
        </p:nvGrpSpPr>
        <p:grpSpPr>
          <a:xfrm>
            <a:off x="8020534" y="1060419"/>
            <a:ext cx="2390348" cy="367067"/>
            <a:chOff x="8020534" y="1060419"/>
            <a:chExt cx="2390348" cy="367067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00C9FB5E-8F2F-101A-EE42-15AC519193B3}"/>
                </a:ext>
              </a:extLst>
            </p:cNvPr>
            <p:cNvSpPr/>
            <p:nvPr/>
          </p:nvSpPr>
          <p:spPr>
            <a:xfrm>
              <a:off x="8204065" y="1071639"/>
              <a:ext cx="2206817" cy="35584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 descr="스크린샷, 그래픽, 클립아트, 디자인이(가) 표시된 사진&#10;&#10;자동 생성된 설명">
              <a:extLst>
                <a:ext uri="{FF2B5EF4-FFF2-40B4-BE49-F238E27FC236}">
                  <a16:creationId xmlns:a16="http://schemas.microsoft.com/office/drawing/2014/main" id="{BCE5C239-384B-6F51-D80D-5E6D7FD54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0534" y="1060419"/>
              <a:ext cx="367067" cy="36706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CB84AF-F5E6-A739-055B-71B171A56C82}"/>
                </a:ext>
              </a:extLst>
            </p:cNvPr>
            <p:cNvSpPr txBox="1"/>
            <p:nvPr/>
          </p:nvSpPr>
          <p:spPr>
            <a:xfrm>
              <a:off x="8387601" y="1090921"/>
              <a:ext cx="178606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 spc="-15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defRPr>
              </a:lvl1pPr>
            </a:lstStyle>
            <a:p>
              <a:r>
                <a:rPr lang="ko-KR" altLang="en-US" dirty="0"/>
                <a:t>부산항 입항 선원수 추이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DE3C433-9C9F-EEB9-0D2D-48102FE435DB}"/>
              </a:ext>
            </a:extLst>
          </p:cNvPr>
          <p:cNvSpPr txBox="1"/>
          <p:nvPr/>
        </p:nvSpPr>
        <p:spPr>
          <a:xfrm>
            <a:off x="188115" y="153351"/>
            <a:ext cx="1468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</a:rPr>
              <a:t>부록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3429477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F625C9C7-3D41-AB7D-3B71-9533BBAD3AD3}"/>
              </a:ext>
            </a:extLst>
          </p:cNvPr>
          <p:cNvGrpSpPr/>
          <p:nvPr/>
        </p:nvGrpSpPr>
        <p:grpSpPr>
          <a:xfrm>
            <a:off x="309313" y="1060419"/>
            <a:ext cx="3640114" cy="5381895"/>
            <a:chOff x="309313" y="1060419"/>
            <a:chExt cx="3640114" cy="538189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C79753F-8E90-8126-AABE-BA13B34943FE}"/>
                </a:ext>
              </a:extLst>
            </p:cNvPr>
            <p:cNvGrpSpPr/>
            <p:nvPr/>
          </p:nvGrpSpPr>
          <p:grpSpPr>
            <a:xfrm>
              <a:off x="398788" y="1060419"/>
              <a:ext cx="2188770" cy="367067"/>
              <a:chOff x="398788" y="1060419"/>
              <a:chExt cx="2188770" cy="367067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0AC93103-F8BB-4005-13B5-8FD23EBD4611}"/>
                  </a:ext>
                </a:extLst>
              </p:cNvPr>
              <p:cNvSpPr/>
              <p:nvPr/>
            </p:nvSpPr>
            <p:spPr>
              <a:xfrm>
                <a:off x="582320" y="1071639"/>
                <a:ext cx="2005238" cy="355847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림 5" descr="스크린샷, 그래픽, 클립아트, 디자인이(가) 표시된 사진&#10;&#10;자동 생성된 설명">
                <a:extLst>
                  <a:ext uri="{FF2B5EF4-FFF2-40B4-BE49-F238E27FC236}">
                    <a16:creationId xmlns:a16="http://schemas.microsoft.com/office/drawing/2014/main" id="{204D872E-82E1-BFB2-84F3-9DB2DB6753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788" y="1060419"/>
                <a:ext cx="367067" cy="367067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1F0A2E-164A-23AA-4074-0AE6D931BD6C}"/>
                  </a:ext>
                </a:extLst>
              </p:cNvPr>
              <p:cNvSpPr txBox="1"/>
              <p:nvPr/>
            </p:nvSpPr>
            <p:spPr>
              <a:xfrm>
                <a:off x="765855" y="1090921"/>
                <a:ext cx="174919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1pPr>
              </a:lstStyle>
              <a:p>
                <a:r>
                  <a:rPr lang="ko-KR" altLang="en-US" dirty="0"/>
                  <a:t>부동산 공실데이터 파악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7011445-82C5-18C6-53BB-C072DF5716B0}"/>
                </a:ext>
              </a:extLst>
            </p:cNvPr>
            <p:cNvGrpSpPr/>
            <p:nvPr/>
          </p:nvGrpSpPr>
          <p:grpSpPr>
            <a:xfrm>
              <a:off x="309313" y="1663032"/>
              <a:ext cx="3640114" cy="4779282"/>
              <a:chOff x="309313" y="1663032"/>
              <a:chExt cx="3640114" cy="4779282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9549C78-0B8E-42B7-BB9B-01E7BB9C3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313" y="1663032"/>
                <a:ext cx="3640114" cy="4417037"/>
              </a:xfrm>
              <a:prstGeom prst="rect">
                <a:avLst/>
              </a:prstGeom>
              <a:ln w="228600" cap="sq" cmpd="thickThin">
                <a:noFill/>
                <a:prstDash val="solid"/>
                <a:miter lim="800000"/>
              </a:ln>
              <a:effectLst>
                <a:innerShdw blurRad="76200">
                  <a:srgbClr val="000000"/>
                </a:innerShdw>
              </a:effec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F46F87-26D1-613F-9619-159D20FA9B2A}"/>
                  </a:ext>
                </a:extLst>
              </p:cNvPr>
              <p:cNvSpPr txBox="1"/>
              <p:nvPr/>
            </p:nvSpPr>
            <p:spPr>
              <a:xfrm>
                <a:off x="398788" y="6103760"/>
                <a:ext cx="33009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ko-KR" altLang="en-US" dirty="0"/>
                  <a:t>▲ </a:t>
                </a:r>
                <a:r>
                  <a:rPr lang="ko-KR" altLang="en-US" sz="1600" dirty="0">
                    <a:solidFill>
                      <a:srgbClr val="3B3838"/>
                    </a:solidFill>
                  </a:rPr>
                  <a:t>부동산 공실데이터 </a:t>
                </a:r>
                <a:r>
                  <a:rPr lang="ko-KR" altLang="en-US" sz="1600" dirty="0" err="1">
                    <a:solidFill>
                      <a:srgbClr val="3B3838"/>
                    </a:solidFill>
                  </a:rPr>
                  <a:t>크롤링</a:t>
                </a:r>
                <a:r>
                  <a:rPr lang="ko-KR" altLang="en-US" sz="1600" dirty="0">
                    <a:solidFill>
                      <a:srgbClr val="3B3838"/>
                    </a:solidFill>
                  </a:rPr>
                  <a:t> 및 시각화 코드</a:t>
                </a:r>
                <a:endParaRPr lang="en-US" altLang="ko-KR" sz="1600" dirty="0">
                  <a:solidFill>
                    <a:srgbClr val="3B3838"/>
                  </a:solidFill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CB848A7-A2A2-0567-46A5-3103AEF2F7D1}"/>
              </a:ext>
            </a:extLst>
          </p:cNvPr>
          <p:cNvGrpSpPr/>
          <p:nvPr/>
        </p:nvGrpSpPr>
        <p:grpSpPr>
          <a:xfrm>
            <a:off x="4566207" y="1088441"/>
            <a:ext cx="7316480" cy="5368428"/>
            <a:chOff x="4566207" y="1088441"/>
            <a:chExt cx="7316480" cy="536842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B2C5D01-1854-1017-9472-9F75BBDA4B66}"/>
                </a:ext>
              </a:extLst>
            </p:cNvPr>
            <p:cNvGrpSpPr/>
            <p:nvPr/>
          </p:nvGrpSpPr>
          <p:grpSpPr>
            <a:xfrm>
              <a:off x="4566207" y="1088441"/>
              <a:ext cx="2525258" cy="367067"/>
              <a:chOff x="4566207" y="1088441"/>
              <a:chExt cx="2525258" cy="367067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4E4F09AA-E393-367F-62D2-6F56B4A29B41}"/>
                  </a:ext>
                </a:extLst>
              </p:cNvPr>
              <p:cNvSpPr/>
              <p:nvPr/>
            </p:nvSpPr>
            <p:spPr>
              <a:xfrm>
                <a:off x="4749739" y="1099661"/>
                <a:ext cx="2341726" cy="355847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 descr="스크린샷, 그래픽, 클립아트, 디자인이(가) 표시된 사진&#10;&#10;자동 생성된 설명">
                <a:extLst>
                  <a:ext uri="{FF2B5EF4-FFF2-40B4-BE49-F238E27FC236}">
                    <a16:creationId xmlns:a16="http://schemas.microsoft.com/office/drawing/2014/main" id="{6470A26F-08C8-7606-0038-DD6BBF340F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6207" y="1088441"/>
                <a:ext cx="367067" cy="367067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0C5B9B-B956-1F19-038C-8A5145CF1FB6}"/>
                  </a:ext>
                </a:extLst>
              </p:cNvPr>
              <p:cNvSpPr txBox="1"/>
              <p:nvPr/>
            </p:nvSpPr>
            <p:spPr>
              <a:xfrm>
                <a:off x="4933274" y="1118943"/>
                <a:ext cx="204735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1pPr>
              </a:lstStyle>
              <a:p>
                <a:r>
                  <a:rPr lang="ko-KR" altLang="en-US" dirty="0"/>
                  <a:t>체류시간별 관광코스 시각화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0D27A0F-1C4E-CB68-82FA-1E2FB0AAE5A1}"/>
                </a:ext>
              </a:extLst>
            </p:cNvPr>
            <p:cNvGrpSpPr/>
            <p:nvPr/>
          </p:nvGrpSpPr>
          <p:grpSpPr>
            <a:xfrm>
              <a:off x="4602461" y="1663031"/>
              <a:ext cx="7280226" cy="4793838"/>
              <a:chOff x="4602461" y="1663031"/>
              <a:chExt cx="7280226" cy="4793838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EA34451C-C2C4-FF23-6AEC-5FB23EF70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2461" y="1663032"/>
                <a:ext cx="3640114" cy="4417037"/>
              </a:xfrm>
              <a:prstGeom prst="rect">
                <a:avLst/>
              </a:prstGeom>
              <a:ln w="228600" cap="sq" cmpd="thickThin">
                <a:noFill/>
                <a:prstDash val="solid"/>
                <a:miter lim="800000"/>
              </a:ln>
              <a:effectLst>
                <a:innerShdw blurRad="76200">
                  <a:srgbClr val="000000"/>
                </a:innerShdw>
              </a:effectLst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FD3E3A0D-1A95-C0B7-36D1-B7CBCB00FA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39229" y="1663031"/>
                <a:ext cx="3443458" cy="4417037"/>
              </a:xfrm>
              <a:prstGeom prst="rect">
                <a:avLst/>
              </a:prstGeom>
              <a:ln w="228600" cap="sq" cmpd="thickThin">
                <a:noFill/>
                <a:prstDash val="solid"/>
                <a:miter lim="800000"/>
              </a:ln>
              <a:effectLst>
                <a:innerShdw blurRad="76200">
                  <a:srgbClr val="000000"/>
                </a:innerShdw>
              </a:effec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4B11CD-8C17-D41C-787B-85ACE4CF2B21}"/>
                  </a:ext>
                </a:extLst>
              </p:cNvPr>
              <p:cNvSpPr txBox="1"/>
              <p:nvPr/>
            </p:nvSpPr>
            <p:spPr>
              <a:xfrm>
                <a:off x="7213286" y="6118315"/>
                <a:ext cx="2058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ko-KR" altLang="en-US" dirty="0"/>
                  <a:t>▲ </a:t>
                </a:r>
                <a:r>
                  <a:rPr lang="ko-KR" altLang="en-US" sz="1600" dirty="0">
                    <a:solidFill>
                      <a:srgbClr val="3B3838"/>
                    </a:solidFill>
                  </a:rPr>
                  <a:t>체류시간별 시각화 코드</a:t>
                </a:r>
                <a:endParaRPr lang="en-US" altLang="ko-KR" sz="1600" dirty="0">
                  <a:solidFill>
                    <a:srgbClr val="3B3838"/>
                  </a:solidFill>
                </a:endParaRP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BCAC3F8-C61E-BCA9-E8B5-691D3D862D4E}"/>
              </a:ext>
            </a:extLst>
          </p:cNvPr>
          <p:cNvSpPr txBox="1"/>
          <p:nvPr/>
        </p:nvSpPr>
        <p:spPr>
          <a:xfrm>
            <a:off x="188115" y="153351"/>
            <a:ext cx="1468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</a:rPr>
              <a:t>부록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307002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CDD7EC-EB38-660E-0FEC-5B86606F5D7A}"/>
              </a:ext>
            </a:extLst>
          </p:cNvPr>
          <p:cNvGrpSpPr/>
          <p:nvPr/>
        </p:nvGrpSpPr>
        <p:grpSpPr>
          <a:xfrm>
            <a:off x="396863" y="1060419"/>
            <a:ext cx="11365848" cy="5393256"/>
            <a:chOff x="396863" y="1060419"/>
            <a:chExt cx="11365848" cy="539325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D2D1DDF-8914-E932-D85F-A1690337B5D5}"/>
                </a:ext>
              </a:extLst>
            </p:cNvPr>
            <p:cNvGrpSpPr/>
            <p:nvPr/>
          </p:nvGrpSpPr>
          <p:grpSpPr>
            <a:xfrm>
              <a:off x="398788" y="1060419"/>
              <a:ext cx="3121652" cy="367067"/>
              <a:chOff x="398788" y="1060419"/>
              <a:chExt cx="3121652" cy="367067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EBB19F6C-4E2E-6FE1-A7D8-3DE780BC32D8}"/>
                  </a:ext>
                </a:extLst>
              </p:cNvPr>
              <p:cNvSpPr/>
              <p:nvPr/>
            </p:nvSpPr>
            <p:spPr>
              <a:xfrm>
                <a:off x="582319" y="1071639"/>
                <a:ext cx="2938121" cy="355847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 descr="스크린샷, 그래픽, 클립아트, 디자인이(가) 표시된 사진&#10;&#10;자동 생성된 설명">
                <a:extLst>
                  <a:ext uri="{FF2B5EF4-FFF2-40B4-BE49-F238E27FC236}">
                    <a16:creationId xmlns:a16="http://schemas.microsoft.com/office/drawing/2014/main" id="{A541EE30-F5D3-BAD7-E530-C990FFAC4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788" y="1060419"/>
                <a:ext cx="367067" cy="367067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443D74-20CA-1ACE-56B7-DB772C6181AC}"/>
                  </a:ext>
                </a:extLst>
              </p:cNvPr>
              <p:cNvSpPr txBox="1"/>
              <p:nvPr/>
            </p:nvSpPr>
            <p:spPr>
              <a:xfrm>
                <a:off x="765855" y="1090921"/>
                <a:ext cx="2719014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1pPr>
              </a:lstStyle>
              <a:p>
                <a:r>
                  <a:rPr lang="ko-KR" altLang="en-US" dirty="0"/>
                  <a:t>부산 맛집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관광지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숙박 업소 위치 파악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37D0030-076D-A249-EC5B-C1E2C88DEA76}"/>
                </a:ext>
              </a:extLst>
            </p:cNvPr>
            <p:cNvGrpSpPr/>
            <p:nvPr/>
          </p:nvGrpSpPr>
          <p:grpSpPr>
            <a:xfrm>
              <a:off x="396863" y="1668900"/>
              <a:ext cx="11365848" cy="4784775"/>
              <a:chOff x="396863" y="1668900"/>
              <a:chExt cx="11365848" cy="4784775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D5D6DB75-3CED-43E9-A423-4BD1871AC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863" y="1668900"/>
                <a:ext cx="3640114" cy="4417037"/>
              </a:xfrm>
              <a:prstGeom prst="rect">
                <a:avLst/>
              </a:prstGeom>
              <a:ln w="228600" cap="sq" cmpd="thickThin">
                <a:noFill/>
                <a:prstDash val="solid"/>
                <a:miter lim="800000"/>
              </a:ln>
              <a:effectLst>
                <a:innerShdw blurRad="76200">
                  <a:srgbClr val="000000"/>
                </a:innerShdw>
              </a:effectLst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0EC6BCAD-01AD-4D9E-8401-6F2AD6FD82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96954" y="1668900"/>
                <a:ext cx="3602890" cy="4417037"/>
              </a:xfrm>
              <a:prstGeom prst="rect">
                <a:avLst/>
              </a:prstGeom>
              <a:ln w="228600" cap="sq" cmpd="thickThin">
                <a:noFill/>
                <a:prstDash val="solid"/>
                <a:miter lim="800000"/>
              </a:ln>
              <a:effectLst>
                <a:innerShdw blurRad="76200">
                  <a:srgbClr val="000000"/>
                </a:innerShdw>
              </a:effectLst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4993344A-4859-4500-8D9C-32C359E690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9821" y="1668900"/>
                <a:ext cx="3602890" cy="4417037"/>
              </a:xfrm>
              <a:prstGeom prst="rect">
                <a:avLst/>
              </a:prstGeom>
              <a:ln w="228600" cap="sq" cmpd="thickThin">
                <a:noFill/>
                <a:prstDash val="solid"/>
                <a:miter lim="800000"/>
              </a:ln>
              <a:effectLst>
                <a:innerShdw blurRad="76200">
                  <a:srgbClr val="000000"/>
                </a:innerShdw>
              </a:effec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80FEC0-8123-88F5-2CA3-82484D78568D}"/>
                  </a:ext>
                </a:extLst>
              </p:cNvPr>
              <p:cNvSpPr txBox="1"/>
              <p:nvPr/>
            </p:nvSpPr>
            <p:spPr>
              <a:xfrm>
                <a:off x="4675885" y="6115121"/>
                <a:ext cx="32239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ko-KR" altLang="en-US" dirty="0"/>
                  <a:t>▲ </a:t>
                </a:r>
                <a:r>
                  <a:rPr lang="ko-KR" altLang="en-US" sz="1600" dirty="0">
                    <a:solidFill>
                      <a:srgbClr val="3B3838"/>
                    </a:solidFill>
                  </a:rPr>
                  <a:t>부산 맛집</a:t>
                </a:r>
                <a:r>
                  <a:rPr lang="en-US" altLang="ko-KR" sz="1600" dirty="0">
                    <a:solidFill>
                      <a:srgbClr val="3B3838"/>
                    </a:solidFill>
                  </a:rPr>
                  <a:t>, </a:t>
                </a:r>
                <a:r>
                  <a:rPr lang="ko-KR" altLang="en-US" sz="1600" dirty="0">
                    <a:solidFill>
                      <a:srgbClr val="3B3838"/>
                    </a:solidFill>
                  </a:rPr>
                  <a:t>관광코스</a:t>
                </a:r>
                <a:r>
                  <a:rPr lang="en-US" altLang="ko-KR" sz="1600" dirty="0">
                    <a:solidFill>
                      <a:srgbClr val="3B3838"/>
                    </a:solidFill>
                  </a:rPr>
                  <a:t>, </a:t>
                </a:r>
                <a:r>
                  <a:rPr lang="ko-KR" altLang="en-US" sz="1600" dirty="0">
                    <a:solidFill>
                      <a:srgbClr val="3B3838"/>
                    </a:solidFill>
                  </a:rPr>
                  <a:t>숙박업소 위치 표시</a:t>
                </a:r>
                <a:endParaRPr lang="en-US" altLang="ko-KR" sz="1600" dirty="0">
                  <a:solidFill>
                    <a:srgbClr val="3B3838"/>
                  </a:solidFill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F0DA0C2-4495-6FB1-E23F-D97BAD8560FA}"/>
              </a:ext>
            </a:extLst>
          </p:cNvPr>
          <p:cNvSpPr txBox="1"/>
          <p:nvPr/>
        </p:nvSpPr>
        <p:spPr>
          <a:xfrm>
            <a:off x="188115" y="153351"/>
            <a:ext cx="1468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</a:rPr>
              <a:t>부록 </a:t>
            </a:r>
            <a:r>
              <a:rPr lang="en-US" altLang="ko-KR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778908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84B2F8-9BDE-83D4-9E13-1D749FC27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F9BB59-E29B-1981-1679-1953A71A84C7}"/>
              </a:ext>
            </a:extLst>
          </p:cNvPr>
          <p:cNvSpPr txBox="1"/>
          <p:nvPr/>
        </p:nvSpPr>
        <p:spPr>
          <a:xfrm>
            <a:off x="12493690" y="14852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글꼴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8A6F7B-092B-D06A-5D40-4D7893E95FF7}"/>
              </a:ext>
            </a:extLst>
          </p:cNvPr>
          <p:cNvSpPr txBox="1"/>
          <p:nvPr/>
        </p:nvSpPr>
        <p:spPr>
          <a:xfrm>
            <a:off x="12493688" y="753516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글꼴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6E078-872F-8857-4D86-5BAD3832A2A0}"/>
              </a:ext>
            </a:extLst>
          </p:cNvPr>
          <p:cNvSpPr txBox="1"/>
          <p:nvPr/>
        </p:nvSpPr>
        <p:spPr>
          <a:xfrm>
            <a:off x="12493689" y="384184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글꼴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64A104-5948-6345-68C8-3FC18BFDA81D}"/>
              </a:ext>
            </a:extLst>
          </p:cNvPr>
          <p:cNvSpPr txBox="1"/>
          <p:nvPr/>
        </p:nvSpPr>
        <p:spPr>
          <a:xfrm>
            <a:off x="400043" y="525938"/>
            <a:ext cx="20048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3000" b="1" spc="300" dirty="0">
                <a:latin typeface="Aptos Display" panose="020B0004020202020204" pitchFamily="34" charset="0"/>
                <a:ea typeface="UD Digi Kyokasho NK-B" panose="020B0400000000000000" pitchFamily="18" charset="-128"/>
                <a:cs typeface="Biome" panose="020B0502040204020203" pitchFamily="34" charset="0"/>
              </a:rPr>
              <a:t>Contents</a:t>
            </a:r>
            <a:endParaRPr lang="ko-KR" altLang="en-US" sz="3000" b="1" spc="300" dirty="0">
              <a:latin typeface="Aptos Display" panose="020B0004020202020204" pitchFamily="34" charset="0"/>
              <a:cs typeface="Biome" panose="020B0502040204020203" pitchFamily="34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97C0856-C26D-353E-3C29-7790C068AB0C}"/>
              </a:ext>
            </a:extLst>
          </p:cNvPr>
          <p:cNvCxnSpPr/>
          <p:nvPr/>
        </p:nvCxnSpPr>
        <p:spPr>
          <a:xfrm>
            <a:off x="479555" y="1001690"/>
            <a:ext cx="185614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DD77581-5989-7C36-5C99-34B7BEA070ED}"/>
              </a:ext>
            </a:extLst>
          </p:cNvPr>
          <p:cNvGrpSpPr/>
          <p:nvPr/>
        </p:nvGrpSpPr>
        <p:grpSpPr>
          <a:xfrm>
            <a:off x="6426174" y="1723112"/>
            <a:ext cx="4625078" cy="1209714"/>
            <a:chOff x="6426174" y="1723112"/>
            <a:chExt cx="4625078" cy="12097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F8B97A-99EC-17D5-39D8-E1C6FCB106BE}"/>
                </a:ext>
              </a:extLst>
            </p:cNvPr>
            <p:cNvSpPr txBox="1"/>
            <p:nvPr/>
          </p:nvSpPr>
          <p:spPr>
            <a:xfrm>
              <a:off x="6539761" y="2594272"/>
              <a:ext cx="2646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 spc="-1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defRPr>
              </a:lvl1pPr>
            </a:lstStyle>
            <a:p>
              <a:r>
                <a:rPr lang="en-US" altLang="ko-KR" sz="1600" dirty="0"/>
                <a:t>-  </a:t>
              </a:r>
              <a:r>
                <a:rPr lang="ko-KR" altLang="en-US" sz="1600" dirty="0"/>
                <a:t>필요 서비스 선정 및 데이터 분석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23C6CE-A08E-35A5-62DB-8415D675D73E}"/>
                </a:ext>
              </a:extLst>
            </p:cNvPr>
            <p:cNvSpPr txBox="1"/>
            <p:nvPr/>
          </p:nvSpPr>
          <p:spPr>
            <a:xfrm>
              <a:off x="6539761" y="2204883"/>
              <a:ext cx="16049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 spc="-1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defRPr>
              </a:lvl1pPr>
            </a:lstStyle>
            <a:p>
              <a:r>
                <a:rPr lang="en-US" altLang="ko-KR" sz="1600" dirty="0"/>
                <a:t>-  </a:t>
              </a:r>
              <a:r>
                <a:rPr lang="ko-KR" altLang="en-US" sz="1600" dirty="0"/>
                <a:t>가설 수립 및 검증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11E7B2-EB85-26F2-6F04-66442D75B3E4}"/>
                </a:ext>
              </a:extLst>
            </p:cNvPr>
            <p:cNvSpPr txBox="1"/>
            <p:nvPr/>
          </p:nvSpPr>
          <p:spPr>
            <a:xfrm>
              <a:off x="6426174" y="1723112"/>
              <a:ext cx="1742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 spc="-15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defRPr>
              </a:lvl1pPr>
            </a:lstStyle>
            <a:p>
              <a:r>
                <a:rPr lang="ko-KR" altLang="en-US" sz="1800" b="1" dirty="0"/>
                <a:t>프로젝트 진행 결과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950E0D4-7429-0988-6298-7C8540BBDB58}"/>
                </a:ext>
              </a:extLst>
            </p:cNvPr>
            <p:cNvCxnSpPr>
              <a:cxnSpLocks/>
            </p:cNvCxnSpPr>
            <p:nvPr/>
          </p:nvCxnSpPr>
          <p:spPr>
            <a:xfrm>
              <a:off x="8451074" y="1877751"/>
              <a:ext cx="2041754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FD722EE-A186-A78B-E239-0945132B5513}"/>
                </a:ext>
              </a:extLst>
            </p:cNvPr>
            <p:cNvSpPr txBox="1"/>
            <p:nvPr/>
          </p:nvSpPr>
          <p:spPr>
            <a:xfrm>
              <a:off x="10645372" y="1746195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spc="-15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01</a:t>
              </a:r>
              <a:endParaRPr lang="ko-KR" altLang="en-US" b="1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CDBE561-4267-6C61-3CF5-0C6B422C071C}"/>
              </a:ext>
            </a:extLst>
          </p:cNvPr>
          <p:cNvGrpSpPr/>
          <p:nvPr/>
        </p:nvGrpSpPr>
        <p:grpSpPr>
          <a:xfrm>
            <a:off x="6426174" y="3025091"/>
            <a:ext cx="4625078" cy="1713898"/>
            <a:chOff x="6426174" y="3025091"/>
            <a:chExt cx="4625078" cy="171389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CF2721-5267-12E4-9499-2A9107F21678}"/>
                </a:ext>
              </a:extLst>
            </p:cNvPr>
            <p:cNvSpPr txBox="1"/>
            <p:nvPr/>
          </p:nvSpPr>
          <p:spPr>
            <a:xfrm>
              <a:off x="6539761" y="3750454"/>
              <a:ext cx="7216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 spc="-1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defRPr>
              </a:lvl1pPr>
            </a:lstStyle>
            <a:p>
              <a:r>
                <a:rPr lang="en-US" altLang="ko-KR" sz="1600" dirty="0"/>
                <a:t>-  R&amp;R</a:t>
              </a:r>
              <a:endParaRPr lang="ko-KR" altLang="en-US" sz="16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E67E782-A99C-0878-1312-02ACB1F90941}"/>
                </a:ext>
              </a:extLst>
            </p:cNvPr>
            <p:cNvSpPr txBox="1"/>
            <p:nvPr/>
          </p:nvSpPr>
          <p:spPr>
            <a:xfrm>
              <a:off x="6539761" y="3417423"/>
              <a:ext cx="7681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 spc="-1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defRPr>
              </a:lvl1pPr>
            </a:lstStyle>
            <a:p>
              <a:r>
                <a:rPr lang="en-US" altLang="ko-KR" sz="1600" dirty="0"/>
                <a:t>-  WBS</a:t>
              </a:r>
              <a:endParaRPr lang="ko-KR" altLang="en-US" sz="16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673C91-5DDC-4B66-F2A1-4C4C385AB004}"/>
                </a:ext>
              </a:extLst>
            </p:cNvPr>
            <p:cNvSpPr txBox="1"/>
            <p:nvPr/>
          </p:nvSpPr>
          <p:spPr>
            <a:xfrm>
              <a:off x="6539761" y="4098892"/>
              <a:ext cx="19271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 spc="-1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defRPr>
              </a:lvl1pPr>
            </a:lstStyle>
            <a:p>
              <a:r>
                <a:rPr lang="en-US" altLang="ko-KR" sz="1600" dirty="0"/>
                <a:t>-  </a:t>
              </a:r>
              <a:r>
                <a:rPr lang="ko-KR" altLang="en-US" sz="1600" dirty="0"/>
                <a:t>사용 언어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라이브러리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064BF9-CE5D-AE29-127D-4B461DF948A7}"/>
                </a:ext>
              </a:extLst>
            </p:cNvPr>
            <p:cNvSpPr txBox="1"/>
            <p:nvPr/>
          </p:nvSpPr>
          <p:spPr>
            <a:xfrm>
              <a:off x="6426174" y="3051472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 spc="-15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defRPr>
              </a:lvl1pPr>
            </a:lstStyle>
            <a:p>
              <a:r>
                <a:rPr lang="ko-KR" altLang="en-US" sz="1800" b="1" dirty="0"/>
                <a:t>개요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D820ACE-CD17-C1BB-9F6A-C358F820F859}"/>
                </a:ext>
              </a:extLst>
            </p:cNvPr>
            <p:cNvCxnSpPr>
              <a:cxnSpLocks/>
            </p:cNvCxnSpPr>
            <p:nvPr/>
          </p:nvCxnSpPr>
          <p:spPr>
            <a:xfrm>
              <a:off x="7204564" y="3213095"/>
              <a:ext cx="3288264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4E368F-6265-640E-E0FC-8EB9F0EAD20F}"/>
                </a:ext>
              </a:extLst>
            </p:cNvPr>
            <p:cNvSpPr txBox="1"/>
            <p:nvPr/>
          </p:nvSpPr>
          <p:spPr>
            <a:xfrm>
              <a:off x="10645372" y="302509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spc="-15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02</a:t>
              </a:r>
              <a:endParaRPr lang="ko-KR" altLang="en-US" b="1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CBB76EF-DE1E-2148-0CC1-0A33B8AFEE2F}"/>
                </a:ext>
              </a:extLst>
            </p:cNvPr>
            <p:cNvCxnSpPr>
              <a:cxnSpLocks/>
            </p:cNvCxnSpPr>
            <p:nvPr/>
          </p:nvCxnSpPr>
          <p:spPr>
            <a:xfrm>
              <a:off x="7503497" y="4738989"/>
              <a:ext cx="2989331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17966AE-E6E6-0B52-CB4A-9A1A4D529D64}"/>
              </a:ext>
            </a:extLst>
          </p:cNvPr>
          <p:cNvGrpSpPr/>
          <p:nvPr/>
        </p:nvGrpSpPr>
        <p:grpSpPr>
          <a:xfrm>
            <a:off x="6426174" y="5856708"/>
            <a:ext cx="4625078" cy="395713"/>
            <a:chOff x="6426174" y="5856708"/>
            <a:chExt cx="4625078" cy="39571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B3ECADB-29BE-2059-0397-E93D64C4CF6B}"/>
                </a:ext>
              </a:extLst>
            </p:cNvPr>
            <p:cNvSpPr txBox="1"/>
            <p:nvPr/>
          </p:nvSpPr>
          <p:spPr>
            <a:xfrm>
              <a:off x="6426174" y="5883089"/>
              <a:ext cx="2800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 spc="-15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defRPr>
              </a:lvl1pPr>
            </a:lstStyle>
            <a:p>
              <a:r>
                <a:rPr lang="ko-KR" altLang="en-US" sz="1800" b="1" dirty="0"/>
                <a:t>프로젝트 중점 사항 및 향후 계획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898811D5-82CD-DE40-294D-A25FEAF678E6}"/>
                </a:ext>
              </a:extLst>
            </p:cNvPr>
            <p:cNvCxnSpPr>
              <a:cxnSpLocks/>
            </p:cNvCxnSpPr>
            <p:nvPr/>
          </p:nvCxnSpPr>
          <p:spPr>
            <a:xfrm>
              <a:off x="9386542" y="6049864"/>
              <a:ext cx="110628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D5C73F-1258-A9B3-CDCC-DB1297BF8B95}"/>
                </a:ext>
              </a:extLst>
            </p:cNvPr>
            <p:cNvSpPr txBox="1"/>
            <p:nvPr/>
          </p:nvSpPr>
          <p:spPr>
            <a:xfrm>
              <a:off x="10645372" y="5856708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spc="-15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04</a:t>
              </a:r>
              <a:endParaRPr lang="ko-KR" altLang="en-US" b="1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9781AC5-B483-8A73-0F31-15679E18BFA6}"/>
              </a:ext>
            </a:extLst>
          </p:cNvPr>
          <p:cNvSpPr txBox="1"/>
          <p:nvPr/>
        </p:nvSpPr>
        <p:spPr>
          <a:xfrm>
            <a:off x="12353659" y="1199792"/>
            <a:ext cx="2856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lvl1pPr>
          </a:lstStyle>
          <a:p>
            <a:r>
              <a:rPr lang="en-US" altLang="ko-KR" sz="1600" dirty="0"/>
              <a:t>-  </a:t>
            </a:r>
            <a:r>
              <a:rPr lang="ko-KR" altLang="en-US" sz="1600" dirty="0"/>
              <a:t>데이터 수집 </a:t>
            </a:r>
            <a:r>
              <a:rPr lang="en-US" altLang="ko-KR" sz="1600" dirty="0"/>
              <a:t>/ </a:t>
            </a:r>
            <a:r>
              <a:rPr lang="ko-KR" altLang="en-US" sz="1600" dirty="0"/>
              <a:t>가공 </a:t>
            </a:r>
            <a:r>
              <a:rPr lang="en-US" altLang="ko-KR" sz="1600" dirty="0"/>
              <a:t>/ </a:t>
            </a:r>
            <a:r>
              <a:rPr lang="ko-KR" altLang="en-US" sz="1600" dirty="0"/>
              <a:t>분석</a:t>
            </a:r>
            <a:endParaRPr lang="en-US" altLang="ko-KR" sz="1600" dirty="0"/>
          </a:p>
          <a:p>
            <a:r>
              <a:rPr lang="en-US" altLang="ko-KR" sz="1600" dirty="0"/>
              <a:t>&gt; </a:t>
            </a:r>
            <a:r>
              <a:rPr lang="ko-KR" altLang="en-US" sz="1600" dirty="0"/>
              <a:t>분석 결과에 따른 내용으로 기재하기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3670760-D3D8-EC96-01BC-62C52CDCC161}"/>
              </a:ext>
            </a:extLst>
          </p:cNvPr>
          <p:cNvGrpSpPr/>
          <p:nvPr/>
        </p:nvGrpSpPr>
        <p:grpSpPr>
          <a:xfrm>
            <a:off x="6426174" y="4550985"/>
            <a:ext cx="4625078" cy="1311908"/>
            <a:chOff x="6426174" y="4550985"/>
            <a:chExt cx="4625078" cy="131190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E5693C-9A37-40C6-2DE6-4AD2FFCE744F}"/>
                </a:ext>
              </a:extLst>
            </p:cNvPr>
            <p:cNvSpPr txBox="1"/>
            <p:nvPr/>
          </p:nvSpPr>
          <p:spPr>
            <a:xfrm>
              <a:off x="6539761" y="4943317"/>
              <a:ext cx="17652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 spc="-1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defRPr>
              </a:lvl1pPr>
            </a:lstStyle>
            <a:p>
              <a:r>
                <a:rPr lang="en-US" altLang="ko-KR" sz="1600" dirty="0"/>
                <a:t>-  </a:t>
              </a:r>
              <a:r>
                <a:rPr lang="ko-KR" altLang="en-US" sz="1600" dirty="0"/>
                <a:t>프로젝트 수립 배경 </a:t>
              </a:r>
              <a:endParaRPr lang="en-US" altLang="ko-KR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F79BCAC-E972-4855-4038-160B6F07E0C8}"/>
                </a:ext>
              </a:extLst>
            </p:cNvPr>
            <p:cNvSpPr txBox="1"/>
            <p:nvPr/>
          </p:nvSpPr>
          <p:spPr>
            <a:xfrm>
              <a:off x="6426174" y="4577366"/>
              <a:ext cx="96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 spc="-15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defRPr>
              </a:lvl1pPr>
            </a:lstStyle>
            <a:p>
              <a:r>
                <a:rPr lang="ko-KR" altLang="en-US" sz="1800" b="1" dirty="0"/>
                <a:t>수행 내용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3596C74-872E-7753-3F66-9C2697F73CAE}"/>
                </a:ext>
              </a:extLst>
            </p:cNvPr>
            <p:cNvSpPr txBox="1"/>
            <p:nvPr/>
          </p:nvSpPr>
          <p:spPr>
            <a:xfrm>
              <a:off x="10645372" y="4550985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spc="-15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03</a:t>
              </a:r>
              <a:endParaRPr lang="ko-KR" altLang="en-US" b="1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E728F3-7C13-DE04-23DA-094437DED8CB}"/>
                </a:ext>
              </a:extLst>
            </p:cNvPr>
            <p:cNvSpPr txBox="1"/>
            <p:nvPr/>
          </p:nvSpPr>
          <p:spPr>
            <a:xfrm>
              <a:off x="6539761" y="5524339"/>
              <a:ext cx="27270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 spc="-1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defRPr>
              </a:lvl1pPr>
            </a:lstStyle>
            <a:p>
              <a:r>
                <a:rPr lang="en-US" altLang="ko-KR" sz="1600" dirty="0"/>
                <a:t>-  </a:t>
              </a:r>
              <a:r>
                <a:rPr lang="ko-KR" altLang="en-US" sz="1600" dirty="0"/>
                <a:t>체류시간별 관광정보 제공 서비스</a:t>
              </a:r>
              <a:endParaRPr lang="en-US" altLang="ko-KR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23AD08-B325-8519-EE70-CF642C488F72}"/>
                </a:ext>
              </a:extLst>
            </p:cNvPr>
            <p:cNvSpPr txBox="1"/>
            <p:nvPr/>
          </p:nvSpPr>
          <p:spPr>
            <a:xfrm>
              <a:off x="6539761" y="5243179"/>
              <a:ext cx="20858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 spc="-1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defRPr>
              </a:lvl1pPr>
            </a:lstStyle>
            <a:p>
              <a:r>
                <a:rPr lang="en-US" altLang="ko-KR" sz="1600" dirty="0"/>
                <a:t>-  </a:t>
              </a:r>
              <a:r>
                <a:rPr lang="ko-KR" altLang="en-US" sz="1600" dirty="0" err="1"/>
                <a:t>선용품</a:t>
              </a:r>
              <a:r>
                <a:rPr lang="ko-KR" altLang="en-US" sz="1600" dirty="0"/>
                <a:t> 구매 플랫폼 구축</a:t>
              </a:r>
              <a:endParaRPr lang="en-US" altLang="ko-KR" sz="16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AED2C55-3726-8B3A-34AE-74DDC00CEE48}"/>
              </a:ext>
            </a:extLst>
          </p:cNvPr>
          <p:cNvGrpSpPr/>
          <p:nvPr/>
        </p:nvGrpSpPr>
        <p:grpSpPr>
          <a:xfrm>
            <a:off x="6426174" y="6340701"/>
            <a:ext cx="4625078" cy="395713"/>
            <a:chOff x="6426174" y="6340701"/>
            <a:chExt cx="4625078" cy="39571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9688C4-B3AE-6E06-37E7-46E35F943840}"/>
                </a:ext>
              </a:extLst>
            </p:cNvPr>
            <p:cNvSpPr txBox="1"/>
            <p:nvPr/>
          </p:nvSpPr>
          <p:spPr>
            <a:xfrm>
              <a:off x="6426174" y="6367082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 spc="-15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defRPr>
              </a:lvl1pPr>
            </a:lstStyle>
            <a:p>
              <a:r>
                <a:rPr lang="ko-KR" altLang="en-US" sz="1800" b="1" dirty="0"/>
                <a:t>부록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94CD8A-F5B3-560C-916D-D5745C86BC41}"/>
                </a:ext>
              </a:extLst>
            </p:cNvPr>
            <p:cNvSpPr txBox="1"/>
            <p:nvPr/>
          </p:nvSpPr>
          <p:spPr>
            <a:xfrm>
              <a:off x="10645372" y="634070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spc="-15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05</a:t>
              </a:r>
              <a:endParaRPr lang="ko-KR" altLang="en-US" b="1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5EEC96D-5402-9FE0-E417-5B76D789ED2B}"/>
                </a:ext>
              </a:extLst>
            </p:cNvPr>
            <p:cNvCxnSpPr>
              <a:cxnSpLocks/>
            </p:cNvCxnSpPr>
            <p:nvPr/>
          </p:nvCxnSpPr>
          <p:spPr>
            <a:xfrm>
              <a:off x="7204564" y="6536712"/>
              <a:ext cx="3288264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C1525FA-AC7C-B077-F75B-B28BF05755F8}"/>
              </a:ext>
            </a:extLst>
          </p:cNvPr>
          <p:cNvCxnSpPr/>
          <p:nvPr/>
        </p:nvCxnSpPr>
        <p:spPr>
          <a:xfrm>
            <a:off x="479555" y="1024541"/>
            <a:ext cx="185614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639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264414-C690-2146-65CF-AD2BAB0E8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86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F6AB8-1E21-599A-CECA-62EB24C9B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A80770-6DC8-8571-2235-973D09EB4C7A}"/>
              </a:ext>
            </a:extLst>
          </p:cNvPr>
          <p:cNvSpPr txBox="1"/>
          <p:nvPr/>
        </p:nvSpPr>
        <p:spPr>
          <a:xfrm>
            <a:off x="188115" y="153351"/>
            <a:ext cx="2117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</a:rPr>
              <a:t>프로젝트 진행결과</a:t>
            </a: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139B9967-73DA-E614-B36B-C87C489DF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5937" y="1348060"/>
            <a:ext cx="292869" cy="2928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7EA6C8-F129-985E-7F8A-655B872CE1F7}"/>
              </a:ext>
            </a:extLst>
          </p:cNvPr>
          <p:cNvSpPr txBox="1"/>
          <p:nvPr/>
        </p:nvSpPr>
        <p:spPr>
          <a:xfrm>
            <a:off x="12493690" y="14852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글꼴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26A0A-7D52-FBEE-D45B-CD5986CCED45}"/>
              </a:ext>
            </a:extLst>
          </p:cNvPr>
          <p:cNvSpPr txBox="1"/>
          <p:nvPr/>
        </p:nvSpPr>
        <p:spPr>
          <a:xfrm>
            <a:off x="12493688" y="753516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글꼴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DEA91-F75B-6D5A-0CA0-9C14E86DDF9D}"/>
              </a:ext>
            </a:extLst>
          </p:cNvPr>
          <p:cNvSpPr txBox="1"/>
          <p:nvPr/>
        </p:nvSpPr>
        <p:spPr>
          <a:xfrm>
            <a:off x="12493689" y="384184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글꼴</a:t>
            </a:r>
          </a:p>
        </p:txBody>
      </p:sp>
      <p:pic>
        <p:nvPicPr>
          <p:cNvPr id="23" name="그림 22" descr="블랙, 어둠이(가) 표시된 사진&#10;&#10;자동 생성된 설명">
            <a:extLst>
              <a:ext uri="{FF2B5EF4-FFF2-40B4-BE49-F238E27FC236}">
                <a16:creationId xmlns:a16="http://schemas.microsoft.com/office/drawing/2014/main" id="{4EE28E0A-03B8-60CA-6B5A-F219440DD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4735" y="2414007"/>
            <a:ext cx="292869" cy="292869"/>
          </a:xfrm>
          <a:prstGeom prst="rect">
            <a:avLst/>
          </a:prstGeom>
        </p:spPr>
      </p:pic>
      <p:pic>
        <p:nvPicPr>
          <p:cNvPr id="25" name="그림 24" descr="블랙, 어둠이(가) 표시된 사진&#10;&#10;자동 생성된 설명">
            <a:extLst>
              <a:ext uri="{FF2B5EF4-FFF2-40B4-BE49-F238E27FC236}">
                <a16:creationId xmlns:a16="http://schemas.microsoft.com/office/drawing/2014/main" id="{21BBB47A-628C-8B5E-0AC3-E7595E859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4789" y="1894794"/>
            <a:ext cx="292869" cy="292869"/>
          </a:xfrm>
          <a:prstGeom prst="rect">
            <a:avLst/>
          </a:prstGeom>
        </p:spPr>
      </p:pic>
      <p:pic>
        <p:nvPicPr>
          <p:cNvPr id="39" name="그림 38" descr="블랙, 어둠이(가) 표시된 사진&#10;&#10;자동 생성된 설명">
            <a:extLst>
              <a:ext uri="{FF2B5EF4-FFF2-40B4-BE49-F238E27FC236}">
                <a16:creationId xmlns:a16="http://schemas.microsoft.com/office/drawing/2014/main" id="{1C7AA846-348A-0072-410E-71E9A7F9D9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365" y="3220360"/>
            <a:ext cx="258257" cy="258257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2C30BA91-8DE7-050A-7C70-A7B4330C08B6}"/>
              </a:ext>
            </a:extLst>
          </p:cNvPr>
          <p:cNvGrpSpPr/>
          <p:nvPr/>
        </p:nvGrpSpPr>
        <p:grpSpPr>
          <a:xfrm>
            <a:off x="604536" y="988279"/>
            <a:ext cx="5149089" cy="5577890"/>
            <a:chOff x="604536" y="988279"/>
            <a:chExt cx="5149089" cy="557789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DF67E4-1CDD-9A09-5C16-D483F15D1C2D}"/>
                </a:ext>
              </a:extLst>
            </p:cNvPr>
            <p:cNvGrpSpPr/>
            <p:nvPr/>
          </p:nvGrpSpPr>
          <p:grpSpPr>
            <a:xfrm>
              <a:off x="604536" y="988279"/>
              <a:ext cx="1758664" cy="353943"/>
              <a:chOff x="604536" y="988279"/>
              <a:chExt cx="1758664" cy="353943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8B13DA9-766D-903E-5060-509109105C0E}"/>
                  </a:ext>
                </a:extLst>
              </p:cNvPr>
              <p:cNvSpPr txBox="1"/>
              <p:nvPr/>
            </p:nvSpPr>
            <p:spPr>
              <a:xfrm>
                <a:off x="891322" y="988279"/>
                <a:ext cx="14718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1pPr>
              </a:lstStyle>
              <a:p>
                <a:r>
                  <a:rPr lang="ko-KR" altLang="en-US" sz="1700" dirty="0"/>
                  <a:t>가설수립</a:t>
                </a:r>
                <a:r>
                  <a:rPr lang="en-US" altLang="ko-KR" sz="1700" dirty="0"/>
                  <a:t> </a:t>
                </a:r>
                <a:r>
                  <a:rPr lang="ko-KR" altLang="en-US" sz="1700" dirty="0"/>
                  <a:t>및 검증</a:t>
                </a:r>
                <a:endParaRPr lang="en-US" altLang="ko-KR" sz="1700" dirty="0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CC294610-F0A7-61CE-6CF8-A59ED9AE2B22}"/>
                  </a:ext>
                </a:extLst>
              </p:cNvPr>
              <p:cNvSpPr/>
              <p:nvPr/>
            </p:nvSpPr>
            <p:spPr>
              <a:xfrm>
                <a:off x="604536" y="995225"/>
                <a:ext cx="292869" cy="292869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04CBC6-8AE2-C00B-9131-2C5501FA43FE}"/>
                  </a:ext>
                </a:extLst>
              </p:cNvPr>
              <p:cNvSpPr txBox="1"/>
              <p:nvPr/>
            </p:nvSpPr>
            <p:spPr>
              <a:xfrm>
                <a:off x="604536" y="995225"/>
                <a:ext cx="274434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defRPr>
                </a:lvl1pPr>
              </a:lstStyle>
              <a:p>
                <a:r>
                  <a:rPr lang="en-US" altLang="ko-KR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09AB76B-7EA4-A8D4-E4FD-D3C46B2B2233}"/>
                </a:ext>
              </a:extLst>
            </p:cNvPr>
            <p:cNvSpPr/>
            <p:nvPr/>
          </p:nvSpPr>
          <p:spPr>
            <a:xfrm>
              <a:off x="604536" y="1407462"/>
              <a:ext cx="5149089" cy="5158707"/>
            </a:xfrm>
            <a:prstGeom prst="rect">
              <a:avLst/>
            </a:prstGeom>
            <a:noFill/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FB46A9F-4CCE-DD1E-B946-D4D9A19F7BE0}"/>
                </a:ext>
              </a:extLst>
            </p:cNvPr>
            <p:cNvGrpSpPr/>
            <p:nvPr/>
          </p:nvGrpSpPr>
          <p:grpSpPr>
            <a:xfrm>
              <a:off x="1401900" y="2063810"/>
              <a:ext cx="3648267" cy="1036516"/>
              <a:chOff x="1401900" y="2063810"/>
              <a:chExt cx="3648267" cy="1036516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EEB2B2EC-246B-E4EC-2577-3C794C01E7DD}"/>
                  </a:ext>
                </a:extLst>
              </p:cNvPr>
              <p:cNvSpPr/>
              <p:nvPr/>
            </p:nvSpPr>
            <p:spPr>
              <a:xfrm>
                <a:off x="1401900" y="2063810"/>
                <a:ext cx="3648267" cy="1036516"/>
              </a:xfrm>
              <a:prstGeom prst="roundRect">
                <a:avLst>
                  <a:gd name="adj" fmla="val 6344"/>
                </a:avLst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23A9FC5-E5A5-D51A-9392-BBB22D64DCC8}"/>
                  </a:ext>
                </a:extLst>
              </p:cNvPr>
              <p:cNvSpPr txBox="1"/>
              <p:nvPr/>
            </p:nvSpPr>
            <p:spPr>
              <a:xfrm>
                <a:off x="1643258" y="2208935"/>
                <a:ext cx="3187091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pPr algn="ctr"/>
                <a:r>
                  <a:rPr lang="en-US" altLang="ko-KR" dirty="0"/>
                  <a:t>“</a:t>
                </a:r>
                <a:r>
                  <a:rPr lang="ko-KR" altLang="en-US" dirty="0"/>
                  <a:t>부산항 </a:t>
                </a:r>
                <a:r>
                  <a:rPr lang="ko-KR" altLang="en-US" dirty="0" err="1"/>
                  <a:t>수출〮입</a:t>
                </a:r>
                <a:r>
                  <a:rPr lang="ko-KR" altLang="en-US" dirty="0"/>
                  <a:t> 물동량이 증가한다면</a:t>
                </a:r>
                <a:r>
                  <a:rPr lang="en-US" altLang="ko-KR" dirty="0"/>
                  <a:t>, </a:t>
                </a:r>
              </a:p>
              <a:p>
                <a:pPr algn="ctr"/>
                <a:r>
                  <a:rPr lang="ko-KR" altLang="en-US" dirty="0"/>
                  <a:t>입항을 통한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외국 선원들의 체류시간 또한 증가할 것이다</a:t>
                </a:r>
                <a:r>
                  <a:rPr lang="en-US" altLang="ko-KR" dirty="0"/>
                  <a:t>.”</a:t>
                </a:r>
                <a:r>
                  <a:rPr lang="ko-KR" altLang="en-US" dirty="0"/>
                  <a:t> </a:t>
                </a:r>
                <a:endParaRPr lang="en-US" altLang="ko-KR" dirty="0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DEA97B2-E7EA-E66B-248D-4ECB17C8D96D}"/>
                </a:ext>
              </a:extLst>
            </p:cNvPr>
            <p:cNvGrpSpPr/>
            <p:nvPr/>
          </p:nvGrpSpPr>
          <p:grpSpPr>
            <a:xfrm>
              <a:off x="732731" y="1567864"/>
              <a:ext cx="1334524" cy="323165"/>
              <a:chOff x="732731" y="1567864"/>
              <a:chExt cx="1334524" cy="323165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9F83C5-1AA1-C904-DEBD-3212B912A3A4}"/>
                  </a:ext>
                </a:extLst>
              </p:cNvPr>
              <p:cNvSpPr txBox="1"/>
              <p:nvPr/>
            </p:nvSpPr>
            <p:spPr>
              <a:xfrm>
                <a:off x="951244" y="1567864"/>
                <a:ext cx="111601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ko-KR" altLang="en-US" dirty="0"/>
                  <a:t>초기수립 가설</a:t>
                </a:r>
                <a:endParaRPr lang="en-US" altLang="ko-KR" dirty="0"/>
              </a:p>
            </p:txBody>
          </p:sp>
          <p:pic>
            <p:nvPicPr>
              <p:cNvPr id="29" name="그림 28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98A7A4AF-94DE-4A12-9C1F-758B1D439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731" y="1583260"/>
                <a:ext cx="258257" cy="258257"/>
              </a:xfrm>
              <a:prstGeom prst="rect">
                <a:avLst/>
              </a:prstGeom>
            </p:spPr>
          </p:pic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60554DEF-9B4C-3385-4830-8DFFAC90A759}"/>
                  </a:ext>
                </a:extLst>
              </p:cNvPr>
              <p:cNvCxnSpPr/>
              <p:nvPr/>
            </p:nvCxnSpPr>
            <p:spPr>
              <a:xfrm>
                <a:off x="1011199" y="1844397"/>
                <a:ext cx="1003263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31E5B1A-C51A-A996-43E6-B759C30C8211}"/>
                </a:ext>
              </a:extLst>
            </p:cNvPr>
            <p:cNvGrpSpPr/>
            <p:nvPr/>
          </p:nvGrpSpPr>
          <p:grpSpPr>
            <a:xfrm>
              <a:off x="752942" y="3407991"/>
              <a:ext cx="4791822" cy="2834575"/>
              <a:chOff x="752942" y="3407991"/>
              <a:chExt cx="4791822" cy="2834575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9A61FDC5-892F-2A5E-DF6B-1634FB716D34}"/>
                  </a:ext>
                </a:extLst>
              </p:cNvPr>
              <p:cNvGrpSpPr/>
              <p:nvPr/>
            </p:nvGrpSpPr>
            <p:grpSpPr>
              <a:xfrm>
                <a:off x="1146980" y="3922685"/>
                <a:ext cx="3961341" cy="1116435"/>
                <a:chOff x="1146980" y="3922685"/>
                <a:chExt cx="3961341" cy="1116435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F3365DB-A9A6-35E0-18CD-2FA23C9DF8DF}"/>
                    </a:ext>
                  </a:extLst>
                </p:cNvPr>
                <p:cNvSpPr txBox="1"/>
                <p:nvPr/>
              </p:nvSpPr>
              <p:spPr>
                <a:xfrm>
                  <a:off x="1146980" y="3922685"/>
                  <a:ext cx="3961341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500" spc="-15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defRPr>
                  </a:lvl1pPr>
                </a:lstStyle>
                <a:p>
                  <a:r>
                    <a:rPr lang="en-US" altLang="ko-KR" dirty="0"/>
                    <a:t>- </a:t>
                  </a:r>
                  <a:r>
                    <a:rPr lang="ko-KR" altLang="en-US" dirty="0"/>
                    <a:t>년간 부산항 물동량과 부산항 화물처리 물동량 상관분석</a:t>
                  </a:r>
                  <a:endParaRPr lang="en-US" altLang="ko-KR" dirty="0"/>
                </a:p>
                <a:p>
                  <a:r>
                    <a:rPr lang="en-US" altLang="ko-KR" dirty="0"/>
                    <a:t>  : </a:t>
                  </a:r>
                  <a:r>
                    <a:rPr lang="ko-KR" altLang="en-US" dirty="0"/>
                    <a:t>상관계수 약 </a:t>
                  </a:r>
                  <a:r>
                    <a:rPr lang="en-US" altLang="ko-KR" dirty="0"/>
                    <a:t>0.999 </a:t>
                  </a:r>
                  <a:r>
                    <a:rPr lang="ko-KR" altLang="en-US" dirty="0"/>
                    <a:t>→ 양의 상관관계</a:t>
                  </a:r>
                  <a:endParaRPr lang="en-US" altLang="ko-KR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B77F3F0-E6B4-3C25-855B-60F7ED0DF8C7}"/>
                    </a:ext>
                  </a:extLst>
                </p:cNvPr>
                <p:cNvSpPr txBox="1"/>
                <p:nvPr/>
              </p:nvSpPr>
              <p:spPr>
                <a:xfrm>
                  <a:off x="1146980" y="4485122"/>
                  <a:ext cx="362631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500" spc="-15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defRPr>
                  </a:lvl1pPr>
                </a:lstStyle>
                <a:p>
                  <a:r>
                    <a:rPr lang="en-US" altLang="ko-KR" dirty="0"/>
                    <a:t>- </a:t>
                  </a:r>
                  <a:r>
                    <a:rPr lang="ko-KR" altLang="en-US" dirty="0"/>
                    <a:t>년간 부산항 화물처리 물동량과 체류시간 상관분석</a:t>
                  </a:r>
                  <a:endParaRPr lang="en-US" altLang="ko-KR" dirty="0"/>
                </a:p>
                <a:p>
                  <a:r>
                    <a:rPr lang="en-US" altLang="ko-KR" dirty="0"/>
                    <a:t> : </a:t>
                  </a:r>
                  <a:r>
                    <a:rPr lang="ko-KR" altLang="en-US" dirty="0"/>
                    <a:t>상관계수 약 </a:t>
                  </a:r>
                  <a:r>
                    <a:rPr lang="en-US" altLang="ko-KR" dirty="0"/>
                    <a:t>0.493 </a:t>
                  </a:r>
                  <a:r>
                    <a:rPr lang="ko-KR" altLang="en-US" dirty="0"/>
                    <a:t>→ 양의 상관관계</a:t>
                  </a:r>
                  <a:endParaRPr lang="en-US" altLang="ko-KR" dirty="0"/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379C28AF-D2BC-73E5-8C77-2ABB10C37470}"/>
                  </a:ext>
                </a:extLst>
              </p:cNvPr>
              <p:cNvGrpSpPr/>
              <p:nvPr/>
            </p:nvGrpSpPr>
            <p:grpSpPr>
              <a:xfrm>
                <a:off x="951859" y="5206050"/>
                <a:ext cx="4592905" cy="1036516"/>
                <a:chOff x="951859" y="5206050"/>
                <a:chExt cx="4592905" cy="1036516"/>
              </a:xfrm>
            </p:grpSpPr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8C8E85E7-F9D5-A7EF-A3A7-21A95C67ABF2}"/>
                    </a:ext>
                  </a:extLst>
                </p:cNvPr>
                <p:cNvSpPr/>
                <p:nvPr/>
              </p:nvSpPr>
              <p:spPr>
                <a:xfrm>
                  <a:off x="951859" y="5206050"/>
                  <a:ext cx="4592905" cy="1036516"/>
                </a:xfrm>
                <a:prstGeom prst="roundRect">
                  <a:avLst>
                    <a:gd name="adj" fmla="val 9159"/>
                  </a:avLst>
                </a:pr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60B5F9D-073B-ADE8-EDE5-7B3395477BC1}"/>
                    </a:ext>
                  </a:extLst>
                </p:cNvPr>
                <p:cNvSpPr txBox="1"/>
                <p:nvPr/>
              </p:nvSpPr>
              <p:spPr>
                <a:xfrm>
                  <a:off x="1509250" y="5401143"/>
                  <a:ext cx="345639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500" spc="-15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rgbClr val="FF0000"/>
                      </a:solidFill>
                    </a:rPr>
                    <a:t>부산항 수출 〮물동량 증가 </a:t>
                  </a:r>
                  <a:r>
                    <a:rPr lang="en-US" altLang="ko-KR" dirty="0">
                      <a:solidFill>
                        <a:srgbClr val="FF0000"/>
                      </a:solidFill>
                    </a:rPr>
                    <a:t>-&gt; </a:t>
                  </a:r>
                  <a:r>
                    <a:rPr lang="ko-KR" altLang="en-US" dirty="0">
                      <a:solidFill>
                        <a:srgbClr val="FF0000"/>
                      </a:solidFill>
                    </a:rPr>
                    <a:t>화물처리 물동량 증가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C634508-4AED-3479-F813-91A040D12AB4}"/>
                    </a:ext>
                  </a:extLst>
                </p:cNvPr>
                <p:cNvSpPr txBox="1"/>
                <p:nvPr/>
              </p:nvSpPr>
              <p:spPr>
                <a:xfrm>
                  <a:off x="1013564" y="5789103"/>
                  <a:ext cx="4469493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500" spc="-15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defRPr>
                  </a:lvl1pPr>
                </a:lstStyle>
                <a:p>
                  <a:r>
                    <a:rPr lang="ko-KR" altLang="en-US" dirty="0">
                      <a:solidFill>
                        <a:srgbClr val="FF0000"/>
                      </a:solidFill>
                    </a:rPr>
                    <a:t>화물처리 물동량 증가 </a:t>
                  </a:r>
                  <a:r>
                    <a:rPr lang="en-US" altLang="ko-KR" dirty="0">
                      <a:solidFill>
                        <a:srgbClr val="FF0000"/>
                      </a:solidFill>
                    </a:rPr>
                    <a:t>-&gt;</a:t>
                  </a:r>
                  <a:r>
                    <a:rPr lang="ko-KR" altLang="en-US" dirty="0">
                      <a:solidFill>
                        <a:srgbClr val="FF0000"/>
                      </a:solidFill>
                    </a:rPr>
                    <a:t> 외국 선박 및 외국인 선원 체류 시간 증가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BBE1909-C6F8-7279-4A51-FFB27344D1B0}"/>
                  </a:ext>
                </a:extLst>
              </p:cNvPr>
              <p:cNvGrpSpPr/>
              <p:nvPr/>
            </p:nvGrpSpPr>
            <p:grpSpPr>
              <a:xfrm>
                <a:off x="752942" y="3407991"/>
                <a:ext cx="2287335" cy="323165"/>
                <a:chOff x="752942" y="3407991"/>
                <a:chExt cx="2287335" cy="323165"/>
              </a:xfrm>
            </p:grpSpPr>
            <p:pic>
              <p:nvPicPr>
                <p:cNvPr id="27" name="그림 26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7BD0862E-6901-1E1D-DF7E-0E99ADF85D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2942" y="3414981"/>
                  <a:ext cx="258257" cy="258257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7AE67F0-9912-EE22-8B69-F5EC0931D5E1}"/>
                    </a:ext>
                  </a:extLst>
                </p:cNvPr>
                <p:cNvSpPr txBox="1"/>
                <p:nvPr/>
              </p:nvSpPr>
              <p:spPr>
                <a:xfrm>
                  <a:off x="951244" y="3407991"/>
                  <a:ext cx="2089033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500" spc="-15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defRPr>
                  </a:lvl1pPr>
                </a:lstStyle>
                <a:p>
                  <a:r>
                    <a:rPr lang="ko-KR" altLang="en-US" dirty="0"/>
                    <a:t> 가설 검증 </a:t>
                  </a:r>
                  <a:r>
                    <a:rPr lang="en-US" altLang="ko-KR" dirty="0"/>
                    <a:t>( </a:t>
                  </a:r>
                  <a:r>
                    <a:rPr lang="ko-KR" altLang="en-US" dirty="0"/>
                    <a:t>데이터 상관분석</a:t>
                  </a:r>
                  <a:r>
                    <a:rPr lang="en-US" altLang="ko-KR" dirty="0"/>
                    <a:t>)</a:t>
                  </a:r>
                </a:p>
              </p:txBody>
            </p: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E96A38DA-90AB-C0F3-644E-C4598317A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1131" y="3684524"/>
                  <a:ext cx="1919006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92" name="그림 91" descr="블랙, 어둠이(가) 표시된 사진&#10;&#10;자동 생성된 설명">
            <a:extLst>
              <a:ext uri="{FF2B5EF4-FFF2-40B4-BE49-F238E27FC236}">
                <a16:creationId xmlns:a16="http://schemas.microsoft.com/office/drawing/2014/main" id="{514B6292-5610-72DE-95DD-2FBE9A1A1A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787" y="1985104"/>
            <a:ext cx="258257" cy="25825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6B1CD05C-7FEA-11F0-E34A-D9D2AEF5A68A}"/>
              </a:ext>
            </a:extLst>
          </p:cNvPr>
          <p:cNvSpPr txBox="1"/>
          <p:nvPr/>
        </p:nvSpPr>
        <p:spPr>
          <a:xfrm>
            <a:off x="6616044" y="1963916"/>
            <a:ext cx="14510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필요 서비스별 분석</a:t>
            </a:r>
          </a:p>
        </p:txBody>
      </p:sp>
      <p:graphicFrame>
        <p:nvGraphicFramePr>
          <p:cNvPr id="158" name="표 150">
            <a:extLst>
              <a:ext uri="{FF2B5EF4-FFF2-40B4-BE49-F238E27FC236}">
                <a16:creationId xmlns:a16="http://schemas.microsoft.com/office/drawing/2014/main" id="{D433BC2E-280B-88C3-4AF3-F60094177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477821"/>
              </p:ext>
            </p:extLst>
          </p:nvPr>
        </p:nvGraphicFramePr>
        <p:xfrm>
          <a:off x="6730960" y="5193413"/>
          <a:ext cx="4791273" cy="126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298">
                  <a:extLst>
                    <a:ext uri="{9D8B030D-6E8A-4147-A177-3AD203B41FA5}">
                      <a16:colId xmlns:a16="http://schemas.microsoft.com/office/drawing/2014/main" val="2478024094"/>
                    </a:ext>
                  </a:extLst>
                </a:gridCol>
                <a:gridCol w="613912">
                  <a:extLst>
                    <a:ext uri="{9D8B030D-6E8A-4147-A177-3AD203B41FA5}">
                      <a16:colId xmlns:a16="http://schemas.microsoft.com/office/drawing/2014/main" val="2738495783"/>
                    </a:ext>
                  </a:extLst>
                </a:gridCol>
                <a:gridCol w="613912">
                  <a:extLst>
                    <a:ext uri="{9D8B030D-6E8A-4147-A177-3AD203B41FA5}">
                      <a16:colId xmlns:a16="http://schemas.microsoft.com/office/drawing/2014/main" val="3771546819"/>
                    </a:ext>
                  </a:extLst>
                </a:gridCol>
                <a:gridCol w="607614">
                  <a:extLst>
                    <a:ext uri="{9D8B030D-6E8A-4147-A177-3AD203B41FA5}">
                      <a16:colId xmlns:a16="http://schemas.microsoft.com/office/drawing/2014/main" val="3376038252"/>
                    </a:ext>
                  </a:extLst>
                </a:gridCol>
                <a:gridCol w="600537">
                  <a:extLst>
                    <a:ext uri="{9D8B030D-6E8A-4147-A177-3AD203B41FA5}">
                      <a16:colId xmlns:a16="http://schemas.microsoft.com/office/drawing/2014/main" val="2014909956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구 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가공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시각화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진행률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553586"/>
                  </a:ext>
                </a:extLst>
              </a:tr>
              <a:tr h="175481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300" kern="1200" spc="-15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선용품</a:t>
                      </a:r>
                      <a:r>
                        <a:rPr lang="ko-KR" altLang="en-US" sz="13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구매 플랫폼 구축을</a:t>
                      </a:r>
                      <a:endParaRPr lang="en-US" altLang="ko-KR" sz="1300" kern="1200" spc="-15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3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위한 데이터 분석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spc="-150" dirty="0">
                          <a:solidFill>
                            <a:schemeClr val="tx1"/>
                          </a:solidFill>
                          <a:latin typeface="+mj-lt"/>
                          <a:ea typeface="돋움" panose="020B0600000101010101" pitchFamily="50" charset="-127"/>
                          <a:cs typeface="KoPubWorld돋움체 Light" panose="00000300000000000000" pitchFamily="2" charset="-127"/>
                        </a:rPr>
                        <a:t>√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 dirty="0">
                          <a:solidFill>
                            <a:schemeClr val="tx1"/>
                          </a:solidFill>
                          <a:latin typeface="+mj-lt"/>
                          <a:ea typeface="돋움" panose="020B0600000101010101" pitchFamily="50" charset="-127"/>
                          <a:cs typeface="KoPubWorld돋움체 Light" panose="00000300000000000000" pitchFamily="2" charset="-127"/>
                        </a:rPr>
                        <a:t>√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 dirty="0">
                          <a:solidFill>
                            <a:schemeClr val="tx1"/>
                          </a:solidFill>
                          <a:latin typeface="+mj-lt"/>
                          <a:ea typeface="돋움" panose="020B0600000101010101" pitchFamily="50" charset="-127"/>
                          <a:cs typeface="KoPubWorld돋움체 Light" panose="00000300000000000000" pitchFamily="2" charset="-127"/>
                        </a:rPr>
                        <a:t>√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100 %</a:t>
                      </a:r>
                      <a:endParaRPr lang="ko-KR" altLang="en-US" sz="1100" kern="1200" spc="-15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3901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3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체류시간별 관광정보 제공을</a:t>
                      </a:r>
                      <a:endParaRPr lang="en-US" altLang="ko-KR" sz="1300" kern="1200" spc="-15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300" kern="1200" spc="-15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위한 데이터 분석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 dirty="0">
                          <a:solidFill>
                            <a:schemeClr val="tx1"/>
                          </a:solidFill>
                          <a:latin typeface="+mj-lt"/>
                          <a:ea typeface="돋움" panose="020B0600000101010101" pitchFamily="50" charset="-127"/>
                          <a:cs typeface="KoPubWorld돋움체 Light" panose="00000300000000000000" pitchFamily="2" charset="-127"/>
                        </a:rPr>
                        <a:t>√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 dirty="0">
                          <a:solidFill>
                            <a:schemeClr val="tx1"/>
                          </a:solidFill>
                          <a:latin typeface="+mj-lt"/>
                          <a:ea typeface="돋움" panose="020B0600000101010101" pitchFamily="50" charset="-127"/>
                          <a:cs typeface="KoPubWorld돋움체 Light" panose="00000300000000000000" pitchFamily="2" charset="-127"/>
                        </a:rPr>
                        <a:t>√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150" dirty="0">
                          <a:solidFill>
                            <a:schemeClr val="tx1"/>
                          </a:solidFill>
                          <a:latin typeface="+mj-lt"/>
                          <a:ea typeface="돋움" panose="020B0600000101010101" pitchFamily="50" charset="-127"/>
                          <a:cs typeface="KoPubWorld돋움체 Light" panose="00000300000000000000" pitchFamily="2" charset="-127"/>
                        </a:rPr>
                        <a:t>√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499391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D5F32C65-D44A-E488-CEAE-51E13F9E9452}"/>
              </a:ext>
            </a:extLst>
          </p:cNvPr>
          <p:cNvGrpSpPr/>
          <p:nvPr/>
        </p:nvGrpSpPr>
        <p:grpSpPr>
          <a:xfrm>
            <a:off x="6184502" y="997807"/>
            <a:ext cx="5547049" cy="5568362"/>
            <a:chOff x="6184502" y="997807"/>
            <a:chExt cx="5547049" cy="556836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E0E2854-61E8-AB56-1C5C-0A67666ED4F0}"/>
                </a:ext>
              </a:extLst>
            </p:cNvPr>
            <p:cNvGrpSpPr/>
            <p:nvPr/>
          </p:nvGrpSpPr>
          <p:grpSpPr>
            <a:xfrm>
              <a:off x="6184502" y="997807"/>
              <a:ext cx="3693911" cy="353943"/>
              <a:chOff x="6184502" y="997807"/>
              <a:chExt cx="3693911" cy="353943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DA2F6DA-C3FC-3673-46FA-597CFF65EB74}"/>
                  </a:ext>
                </a:extLst>
              </p:cNvPr>
              <p:cNvSpPr txBox="1"/>
              <p:nvPr/>
            </p:nvSpPr>
            <p:spPr>
              <a:xfrm>
                <a:off x="6474917" y="997807"/>
                <a:ext cx="3403496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1pPr>
              </a:lstStyle>
              <a:p>
                <a:r>
                  <a:rPr lang="ko-KR" altLang="en-US" sz="1700" dirty="0"/>
                  <a:t>필요 서비스 선정 및 데이터 분석 진행 여부</a:t>
                </a:r>
                <a:endParaRPr lang="en-US" altLang="ko-KR" sz="1700" dirty="0"/>
              </a:p>
            </p:txBody>
          </p:sp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08A42317-9715-9FAE-5662-D949529D8F6D}"/>
                  </a:ext>
                </a:extLst>
              </p:cNvPr>
              <p:cNvGrpSpPr/>
              <p:nvPr/>
            </p:nvGrpSpPr>
            <p:grpSpPr>
              <a:xfrm>
                <a:off x="6184502" y="1005359"/>
                <a:ext cx="292869" cy="327037"/>
                <a:chOff x="6240099" y="927455"/>
                <a:chExt cx="292869" cy="327037"/>
              </a:xfrm>
            </p:grpSpPr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B18A85D2-52FC-9E84-983E-B7BF3752C2FB}"/>
                    </a:ext>
                  </a:extLst>
                </p:cNvPr>
                <p:cNvSpPr/>
                <p:nvPr/>
              </p:nvSpPr>
              <p:spPr>
                <a:xfrm>
                  <a:off x="6240099" y="927455"/>
                  <a:ext cx="292869" cy="292869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554B8A77-BEB7-3F1B-7594-3698848B9CF9}"/>
                    </a:ext>
                  </a:extLst>
                </p:cNvPr>
                <p:cNvSpPr txBox="1"/>
                <p:nvPr/>
              </p:nvSpPr>
              <p:spPr>
                <a:xfrm>
                  <a:off x="6240099" y="931327"/>
                  <a:ext cx="27443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500" spc="-15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lvl1pPr>
                </a:lstStyle>
                <a:p>
                  <a:r>
                    <a:rPr lang="en-US" altLang="ko-KR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2</a:t>
                  </a:r>
                  <a:endParaRPr lang="ko-KR" alt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8C39E36-214D-5563-15AB-7A41399DD423}"/>
                </a:ext>
              </a:extLst>
            </p:cNvPr>
            <p:cNvSpPr/>
            <p:nvPr/>
          </p:nvSpPr>
          <p:spPr>
            <a:xfrm>
              <a:off x="6184502" y="1407462"/>
              <a:ext cx="5547049" cy="5158707"/>
            </a:xfrm>
            <a:prstGeom prst="rect">
              <a:avLst/>
            </a:prstGeom>
            <a:noFill/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29BDC2D6-E4DC-7660-2D65-91262BDA0F87}"/>
              </a:ext>
            </a:extLst>
          </p:cNvPr>
          <p:cNvCxnSpPr>
            <a:cxnSpLocks/>
          </p:cNvCxnSpPr>
          <p:nvPr/>
        </p:nvCxnSpPr>
        <p:spPr>
          <a:xfrm>
            <a:off x="6723573" y="2243361"/>
            <a:ext cx="1310706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1AB6D67-D485-85B7-CDB7-450B6A494F92}"/>
              </a:ext>
            </a:extLst>
          </p:cNvPr>
          <p:cNvGrpSpPr/>
          <p:nvPr/>
        </p:nvGrpSpPr>
        <p:grpSpPr>
          <a:xfrm>
            <a:off x="6337576" y="1531043"/>
            <a:ext cx="4526747" cy="323165"/>
            <a:chOff x="6337576" y="1531043"/>
            <a:chExt cx="4526747" cy="323165"/>
          </a:xfrm>
        </p:grpSpPr>
        <p:pic>
          <p:nvPicPr>
            <p:cNvPr id="93" name="그림 9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89915926-0873-21EE-8053-8B357A7FB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576" y="1533299"/>
              <a:ext cx="258257" cy="258257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7BD29F-957D-CB7F-BB9D-B0B8BD41227F}"/>
                </a:ext>
              </a:extLst>
            </p:cNvPr>
            <p:cNvSpPr txBox="1"/>
            <p:nvPr/>
          </p:nvSpPr>
          <p:spPr>
            <a:xfrm>
              <a:off x="6616044" y="1531043"/>
              <a:ext cx="424827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서비스 대상 </a:t>
              </a:r>
              <a:r>
                <a: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: </a:t>
              </a:r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부산항에 입항하는 컨테이너 선박의 외국인 선원</a:t>
              </a:r>
            </a:p>
          </p:txBody>
        </p: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D6E7D6E-0D4F-2614-227B-535196ABDD6A}"/>
                </a:ext>
              </a:extLst>
            </p:cNvPr>
            <p:cNvCxnSpPr>
              <a:cxnSpLocks/>
            </p:cNvCxnSpPr>
            <p:nvPr/>
          </p:nvCxnSpPr>
          <p:spPr>
            <a:xfrm>
              <a:off x="6704903" y="1811410"/>
              <a:ext cx="822798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EB5C197-04DC-8AC4-6C2D-D426BB414778}"/>
              </a:ext>
            </a:extLst>
          </p:cNvPr>
          <p:cNvGrpSpPr/>
          <p:nvPr/>
        </p:nvGrpSpPr>
        <p:grpSpPr>
          <a:xfrm>
            <a:off x="6723573" y="2351619"/>
            <a:ext cx="4801533" cy="1543778"/>
            <a:chOff x="6723573" y="2351619"/>
            <a:chExt cx="4801533" cy="154377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5E108AF-B0AD-EABF-FF83-5DE0E89C54C3}"/>
                </a:ext>
              </a:extLst>
            </p:cNvPr>
            <p:cNvSpPr/>
            <p:nvPr/>
          </p:nvSpPr>
          <p:spPr>
            <a:xfrm>
              <a:off x="6723573" y="2353232"/>
              <a:ext cx="4791273" cy="149647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8110D3B3-7C06-59EF-8B4F-76E972ED4BC4}"/>
                </a:ext>
              </a:extLst>
            </p:cNvPr>
            <p:cNvSpPr/>
            <p:nvPr/>
          </p:nvSpPr>
          <p:spPr>
            <a:xfrm>
              <a:off x="6723573" y="2351619"/>
              <a:ext cx="974318" cy="1496479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E31857E-4179-F9D5-2C63-1B4E0A2207F5}"/>
                </a:ext>
              </a:extLst>
            </p:cNvPr>
            <p:cNvSpPr txBox="1"/>
            <p:nvPr/>
          </p:nvSpPr>
          <p:spPr>
            <a:xfrm>
              <a:off x="6730960" y="2695944"/>
              <a:ext cx="966931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spc="-150" dirty="0" err="1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선용품</a:t>
              </a:r>
              <a:endParaRPr lang="en-US" altLang="ko-KR" sz="1500" spc="-15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500" spc="-15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구매 플랫폼</a:t>
              </a:r>
              <a:endParaRPr lang="en-US" altLang="ko-KR" sz="1500" spc="-15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500" spc="-15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구축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7B4471F-1760-DB33-EFCB-89F87C65EA81}"/>
                </a:ext>
              </a:extLst>
            </p:cNvPr>
            <p:cNvSpPr txBox="1"/>
            <p:nvPr/>
          </p:nvSpPr>
          <p:spPr>
            <a:xfrm>
              <a:off x="7796665" y="2369950"/>
              <a:ext cx="282160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5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선용품</a:t>
              </a:r>
              <a:r>
                <a:rPr lang="ko-KR" altLang="en-US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판매 품목 선정 </a:t>
              </a:r>
              <a:r>
                <a:rPr lang="en-US" altLang="ko-KR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-&gt; </a:t>
              </a:r>
              <a:r>
                <a:rPr lang="ko-KR" altLang="en-US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외국인 선원 니즈 파악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88A116B-BF13-8F46-8864-27B0350FCC01}"/>
                </a:ext>
              </a:extLst>
            </p:cNvPr>
            <p:cNvSpPr txBox="1"/>
            <p:nvPr/>
          </p:nvSpPr>
          <p:spPr>
            <a:xfrm>
              <a:off x="7796665" y="2671720"/>
              <a:ext cx="351250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5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선용품</a:t>
              </a:r>
              <a:r>
                <a:rPr lang="ko-KR" altLang="en-US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품목별 입점 기업 리스트 확보</a:t>
              </a:r>
              <a:r>
                <a:rPr lang="en-US" altLang="ko-KR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-&gt; </a:t>
              </a:r>
              <a:r>
                <a:rPr lang="ko-KR" altLang="en-US" sz="1300" spc="-15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선용품</a:t>
              </a:r>
              <a:r>
                <a:rPr lang="ko-KR" altLang="en-US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유통 및 판매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34FE30C-F6F1-F0D6-224E-BE12241CA7E4}"/>
                </a:ext>
              </a:extLst>
            </p:cNvPr>
            <p:cNvSpPr txBox="1"/>
            <p:nvPr/>
          </p:nvSpPr>
          <p:spPr>
            <a:xfrm>
              <a:off x="7796665" y="2966836"/>
              <a:ext cx="357982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5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선용품</a:t>
              </a:r>
              <a:r>
                <a:rPr lang="ko-KR" altLang="en-US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품목별 </a:t>
              </a:r>
              <a:r>
                <a:rPr lang="ko-KR" altLang="en-US" sz="1300" spc="-15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워드클라우드</a:t>
              </a:r>
              <a:r>
                <a:rPr lang="ko-KR" altLang="en-US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-&gt; </a:t>
              </a:r>
              <a:r>
                <a:rPr lang="ko-KR" altLang="en-US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플랫폼 구축 시 입점 기업의 </a:t>
              </a:r>
              <a:endParaRPr lang="en-US" altLang="ko-KR" sz="13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                                                            자사 제품 효율적인 판매 등록</a:t>
              </a:r>
              <a:endParaRPr lang="en-US" altLang="ko-KR" sz="13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7B1D9B6-6AF8-617F-88A1-D25DD4EAB815}"/>
                </a:ext>
              </a:extLst>
            </p:cNvPr>
            <p:cNvSpPr txBox="1"/>
            <p:nvPr/>
          </p:nvSpPr>
          <p:spPr>
            <a:xfrm>
              <a:off x="7802612" y="3402954"/>
              <a:ext cx="372249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공실 데이터 위치 </a:t>
              </a:r>
              <a:r>
                <a:rPr lang="en-US" altLang="ko-KR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-&gt; </a:t>
              </a:r>
              <a:r>
                <a:rPr lang="ko-KR" altLang="en-US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플랫폼 구축 시</a:t>
              </a:r>
              <a:r>
                <a:rPr lang="en-US" altLang="ko-KR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</a:t>
              </a:r>
            </a:p>
            <a:p>
              <a:r>
                <a:rPr lang="en-US" altLang="ko-KR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                                     </a:t>
              </a:r>
              <a:r>
                <a:rPr lang="ko-KR" altLang="en-US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온라인 주문을 통한 상품 보관 및 수령 장소</a:t>
              </a:r>
              <a:endParaRPr lang="en-US" altLang="ko-KR" sz="13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01F1CF4-0B51-79E3-23FE-36F8834F7ED1}"/>
                </a:ext>
              </a:extLst>
            </p:cNvPr>
            <p:cNvSpPr/>
            <p:nvPr/>
          </p:nvSpPr>
          <p:spPr>
            <a:xfrm>
              <a:off x="7783384" y="247708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2D9C4D9-BFAF-BCC6-DF9C-578E11B09EAA}"/>
                </a:ext>
              </a:extLst>
            </p:cNvPr>
            <p:cNvSpPr/>
            <p:nvPr/>
          </p:nvSpPr>
          <p:spPr>
            <a:xfrm>
              <a:off x="7786405" y="277711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06CE374-20BB-F555-B404-44C0A05E3C6F}"/>
                </a:ext>
              </a:extLst>
            </p:cNvPr>
            <p:cNvSpPr/>
            <p:nvPr/>
          </p:nvSpPr>
          <p:spPr>
            <a:xfrm>
              <a:off x="7783383" y="3073293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CCD2BB2-3AE7-45DC-D2DF-41B809187AF6}"/>
                </a:ext>
              </a:extLst>
            </p:cNvPr>
            <p:cNvSpPr/>
            <p:nvPr/>
          </p:nvSpPr>
          <p:spPr>
            <a:xfrm>
              <a:off x="7783382" y="3524378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6FC0A1A-66FA-41E0-85F5-C8328E8E71A9}"/>
              </a:ext>
            </a:extLst>
          </p:cNvPr>
          <p:cNvGrpSpPr/>
          <p:nvPr/>
        </p:nvGrpSpPr>
        <p:grpSpPr>
          <a:xfrm>
            <a:off x="6730960" y="4048228"/>
            <a:ext cx="4791273" cy="1057435"/>
            <a:chOff x="6730960" y="4048228"/>
            <a:chExt cx="4791273" cy="1057435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273A3263-5AF1-603D-4277-F9D9E7D2000F}"/>
                </a:ext>
              </a:extLst>
            </p:cNvPr>
            <p:cNvSpPr/>
            <p:nvPr/>
          </p:nvSpPr>
          <p:spPr>
            <a:xfrm>
              <a:off x="6730960" y="4048367"/>
              <a:ext cx="4791273" cy="105729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9FC629F-9442-B933-2943-29BCC2BCB655}"/>
                </a:ext>
              </a:extLst>
            </p:cNvPr>
            <p:cNvSpPr/>
            <p:nvPr/>
          </p:nvSpPr>
          <p:spPr>
            <a:xfrm>
              <a:off x="6730960" y="4048228"/>
              <a:ext cx="974318" cy="1055821"/>
            </a:xfrm>
            <a:prstGeom prst="rect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D5F2BAC-31AC-2EA3-3710-3883E4467394}"/>
                </a:ext>
              </a:extLst>
            </p:cNvPr>
            <p:cNvSpPr txBox="1"/>
            <p:nvPr/>
          </p:nvSpPr>
          <p:spPr>
            <a:xfrm>
              <a:off x="6730960" y="4149008"/>
              <a:ext cx="930063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spc="-15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체류시간별</a:t>
              </a:r>
              <a:endParaRPr lang="en-US" altLang="ko-KR" sz="1500" spc="-15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500" spc="-15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관광정보</a:t>
              </a:r>
              <a:endParaRPr lang="en-US" altLang="ko-KR" sz="1500" spc="-15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500" spc="-15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제공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D28E25D-1DD6-D378-EF6F-A48BF08F04F3}"/>
                </a:ext>
              </a:extLst>
            </p:cNvPr>
            <p:cNvSpPr txBox="1"/>
            <p:nvPr/>
          </p:nvSpPr>
          <p:spPr>
            <a:xfrm>
              <a:off x="7796665" y="4150642"/>
              <a:ext cx="3126177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체류시간 현황 분석 </a:t>
              </a:r>
              <a:r>
                <a:rPr lang="en-US" altLang="ko-KR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&gt; </a:t>
              </a:r>
              <a:r>
                <a:rPr lang="ko-KR" altLang="en-US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체류시간 분포에 따른 코스 선정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4F56D85-F2BC-6CA1-D8CD-C34B2A276CCD}"/>
                </a:ext>
              </a:extLst>
            </p:cNvPr>
            <p:cNvSpPr txBox="1"/>
            <p:nvPr/>
          </p:nvSpPr>
          <p:spPr>
            <a:xfrm>
              <a:off x="7796665" y="4452412"/>
              <a:ext cx="323357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관광지</a:t>
              </a:r>
              <a:r>
                <a:rPr lang="en-US" altLang="ko-KR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</a:t>
              </a:r>
              <a:r>
                <a:rPr lang="ko-KR" altLang="en-US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맛집</a:t>
              </a:r>
              <a:r>
                <a:rPr lang="en-US" altLang="ko-KR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</a:t>
              </a:r>
              <a:r>
                <a:rPr lang="ko-KR" altLang="en-US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카페 </a:t>
              </a:r>
              <a:r>
                <a:rPr lang="ko-KR" altLang="en-US" sz="1300" spc="-15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웹크롤링</a:t>
              </a:r>
              <a:r>
                <a:rPr lang="ko-KR" altLang="en-US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-&gt; </a:t>
              </a:r>
              <a:r>
                <a:rPr lang="ko-KR" altLang="en-US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관광코스 데이터 시각화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ECEFAD9-C30D-3B12-2202-8BE8102D7EE3}"/>
                </a:ext>
              </a:extLst>
            </p:cNvPr>
            <p:cNvSpPr txBox="1"/>
            <p:nvPr/>
          </p:nvSpPr>
          <p:spPr>
            <a:xfrm>
              <a:off x="7796665" y="4713887"/>
              <a:ext cx="342593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체류시간별 추천코스 시각화 </a:t>
              </a:r>
              <a:r>
                <a:rPr lang="en-US" altLang="ko-KR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-&gt; </a:t>
              </a:r>
              <a:r>
                <a:rPr lang="ko-KR" altLang="en-US" sz="13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관광정보 코스 시각화 제공</a:t>
              </a:r>
              <a:endParaRPr lang="en-US" altLang="ko-KR" sz="13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04A4CBF-09D0-1C00-5E7A-C7F052A39D31}"/>
                </a:ext>
              </a:extLst>
            </p:cNvPr>
            <p:cNvSpPr/>
            <p:nvPr/>
          </p:nvSpPr>
          <p:spPr>
            <a:xfrm>
              <a:off x="7783382" y="4252567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82490F4-D73D-B73E-41E2-267D562040A5}"/>
                </a:ext>
              </a:extLst>
            </p:cNvPr>
            <p:cNvSpPr/>
            <p:nvPr/>
          </p:nvSpPr>
          <p:spPr>
            <a:xfrm>
              <a:off x="7778598" y="4548441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B8BE01D-857E-C2B3-E1ED-7656EE4254D6}"/>
                </a:ext>
              </a:extLst>
            </p:cNvPr>
            <p:cNvSpPr/>
            <p:nvPr/>
          </p:nvSpPr>
          <p:spPr>
            <a:xfrm>
              <a:off x="7786405" y="4824435"/>
              <a:ext cx="45719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579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E577E3-D14D-BFF2-359E-055EF4BB20A8}"/>
              </a:ext>
            </a:extLst>
          </p:cNvPr>
          <p:cNvSpPr txBox="1"/>
          <p:nvPr/>
        </p:nvSpPr>
        <p:spPr>
          <a:xfrm>
            <a:off x="12493690" y="14852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글꼴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4F5141-54DA-9394-ACF1-F1063EA8B883}"/>
              </a:ext>
            </a:extLst>
          </p:cNvPr>
          <p:cNvSpPr txBox="1"/>
          <p:nvPr/>
        </p:nvSpPr>
        <p:spPr>
          <a:xfrm>
            <a:off x="12493688" y="753516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글꼴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DA4024-CAA9-CCB7-2DBD-17F0D15AC277}"/>
              </a:ext>
            </a:extLst>
          </p:cNvPr>
          <p:cNvSpPr txBox="1"/>
          <p:nvPr/>
        </p:nvSpPr>
        <p:spPr>
          <a:xfrm>
            <a:off x="12493689" y="384184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글꼴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CF19A2B-157C-3FFD-78A2-9B708A3F55EC}"/>
              </a:ext>
            </a:extLst>
          </p:cNvPr>
          <p:cNvGrpSpPr/>
          <p:nvPr/>
        </p:nvGrpSpPr>
        <p:grpSpPr>
          <a:xfrm>
            <a:off x="573824" y="1165897"/>
            <a:ext cx="10808550" cy="5335547"/>
            <a:chOff x="573824" y="1165897"/>
            <a:chExt cx="10808550" cy="533554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DB55A5C-BE2C-4202-A330-E4A0D243A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24" y="1174023"/>
              <a:ext cx="304825" cy="3048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32C5CC3-F356-4E4B-8741-87FC7B66F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649" y="2856902"/>
              <a:ext cx="10503725" cy="364454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37AB4EA-4349-314B-F2D0-AE5F83FE5B56}"/>
                </a:ext>
              </a:extLst>
            </p:cNvPr>
            <p:cNvGrpSpPr/>
            <p:nvPr/>
          </p:nvGrpSpPr>
          <p:grpSpPr>
            <a:xfrm>
              <a:off x="844137" y="1688848"/>
              <a:ext cx="4099199" cy="951586"/>
              <a:chOff x="844137" y="1688848"/>
              <a:chExt cx="4099199" cy="95158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3D453B9-1943-48DE-AE4D-1F345F990FCE}"/>
                  </a:ext>
                </a:extLst>
              </p:cNvPr>
              <p:cNvSpPr txBox="1"/>
              <p:nvPr/>
            </p:nvSpPr>
            <p:spPr>
              <a:xfrm>
                <a:off x="844137" y="1688848"/>
                <a:ext cx="278153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en-US" altLang="ko-KR" dirty="0"/>
                  <a:t>- </a:t>
                </a:r>
                <a:r>
                  <a:rPr lang="ko-KR" altLang="en-US" dirty="0"/>
                  <a:t>프로젝트 기간 </a:t>
                </a:r>
                <a:r>
                  <a:rPr lang="en-US" altLang="ko-KR" dirty="0"/>
                  <a:t>: 24.02.27 ~ 24.03.05 </a:t>
                </a:r>
                <a:endParaRPr lang="ko-KR" alt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0B5E73-2A07-411B-B6D8-26412A603908}"/>
                  </a:ext>
                </a:extLst>
              </p:cNvPr>
              <p:cNvSpPr txBox="1"/>
              <p:nvPr/>
            </p:nvSpPr>
            <p:spPr>
              <a:xfrm>
                <a:off x="844137" y="2003058"/>
                <a:ext cx="265970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en-US" altLang="ko-KR" dirty="0"/>
                  <a:t>- </a:t>
                </a:r>
                <a:r>
                  <a:rPr lang="ko-KR" altLang="en-US"/>
                  <a:t>진행과업 </a:t>
                </a:r>
                <a:r>
                  <a:rPr lang="en-US" altLang="ko-KR" dirty="0"/>
                  <a:t>: </a:t>
                </a:r>
                <a:r>
                  <a:rPr lang="ko-KR" altLang="en-US"/>
                  <a:t>총 </a:t>
                </a:r>
                <a:r>
                  <a:rPr lang="en-US" altLang="ko-KR" dirty="0"/>
                  <a:t>21</a:t>
                </a:r>
                <a:r>
                  <a:rPr lang="ko-KR" altLang="en-US"/>
                  <a:t>건 </a:t>
                </a:r>
                <a:r>
                  <a:rPr lang="en-US" altLang="ko-KR" dirty="0"/>
                  <a:t>/ </a:t>
                </a:r>
                <a:r>
                  <a:rPr lang="ko-KR" altLang="en-US"/>
                  <a:t>진행률 </a:t>
                </a:r>
                <a:r>
                  <a:rPr lang="en-US" altLang="ko-KR" dirty="0"/>
                  <a:t>: 100%</a:t>
                </a:r>
                <a:endParaRPr lang="ko-KR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BCCFCF-DB62-4EAD-BB56-D183ADD972E0}"/>
                  </a:ext>
                </a:extLst>
              </p:cNvPr>
              <p:cNvSpPr txBox="1"/>
              <p:nvPr/>
            </p:nvSpPr>
            <p:spPr>
              <a:xfrm>
                <a:off x="844137" y="2317269"/>
                <a:ext cx="409919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en-US" altLang="ko-KR" dirty="0"/>
                  <a:t>- </a:t>
                </a:r>
                <a:r>
                  <a:rPr lang="ko-KR" altLang="en-US"/>
                  <a:t>투입인원 </a:t>
                </a:r>
                <a:r>
                  <a:rPr lang="en-US" altLang="ko-KR" dirty="0"/>
                  <a:t>: </a:t>
                </a:r>
                <a:r>
                  <a:rPr lang="ko-KR" altLang="en-US"/>
                  <a:t>총 </a:t>
                </a:r>
                <a:r>
                  <a:rPr lang="en-US" altLang="ko-KR"/>
                  <a:t>5</a:t>
                </a:r>
                <a:r>
                  <a:rPr lang="ko-KR" altLang="en-US"/>
                  <a:t>명</a:t>
                </a:r>
                <a:r>
                  <a:rPr lang="en-US" altLang="ko-KR" dirty="0"/>
                  <a:t>(</a:t>
                </a:r>
                <a:r>
                  <a:rPr lang="ko-KR" altLang="en-US" err="1"/>
                  <a:t>김동휘</a:t>
                </a:r>
                <a:r>
                  <a:rPr lang="ko-KR" altLang="en-US"/>
                  <a:t> </a:t>
                </a:r>
                <a:r>
                  <a:rPr lang="en-US" altLang="ko-KR"/>
                  <a:t>, </a:t>
                </a:r>
                <a:r>
                  <a:rPr lang="ko-KR" altLang="en-US"/>
                  <a:t>정현수</a:t>
                </a:r>
                <a:r>
                  <a:rPr lang="en-US" altLang="ko-KR"/>
                  <a:t>, </a:t>
                </a:r>
                <a:r>
                  <a:rPr lang="ko-KR" altLang="en-US"/>
                  <a:t>김성일</a:t>
                </a:r>
                <a:r>
                  <a:rPr lang="en-US" altLang="ko-KR"/>
                  <a:t>, </a:t>
                </a:r>
                <a:r>
                  <a:rPr lang="ko-KR" altLang="en-US"/>
                  <a:t>임경란</a:t>
                </a:r>
                <a:r>
                  <a:rPr lang="en-US" altLang="ko-KR"/>
                  <a:t>, </a:t>
                </a:r>
                <a:r>
                  <a:rPr lang="ko-KR" altLang="en-US"/>
                  <a:t>신대근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FF399A-52ED-BF62-321F-7F7D23088B0F}"/>
                </a:ext>
              </a:extLst>
            </p:cNvPr>
            <p:cNvSpPr txBox="1"/>
            <p:nvPr/>
          </p:nvSpPr>
          <p:spPr>
            <a:xfrm>
              <a:off x="966199" y="1165897"/>
              <a:ext cx="26763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defRPr>
              </a:lvl1pPr>
            </a:lstStyle>
            <a:p>
              <a:r>
                <a:rPr lang="en-US" altLang="ko-KR" sz="1600" dirty="0"/>
                <a:t>WBS(Work Breakdown structure)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359184C-D65D-786E-6E17-31C4B0D55C6E}"/>
              </a:ext>
            </a:extLst>
          </p:cNvPr>
          <p:cNvSpPr txBox="1"/>
          <p:nvPr/>
        </p:nvSpPr>
        <p:spPr>
          <a:xfrm>
            <a:off x="188115" y="153351"/>
            <a:ext cx="8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4048955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222A9087-EB61-9B24-824F-5668CBDEDEA0}"/>
              </a:ext>
            </a:extLst>
          </p:cNvPr>
          <p:cNvGrpSpPr/>
          <p:nvPr/>
        </p:nvGrpSpPr>
        <p:grpSpPr>
          <a:xfrm>
            <a:off x="573824" y="1151833"/>
            <a:ext cx="2963400" cy="342890"/>
            <a:chOff x="573824" y="1151833"/>
            <a:chExt cx="2963400" cy="34289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F4C23-A696-4E04-87FF-7DBE19E06261}"/>
                </a:ext>
              </a:extLst>
            </p:cNvPr>
            <p:cNvSpPr txBox="1"/>
            <p:nvPr/>
          </p:nvSpPr>
          <p:spPr>
            <a:xfrm>
              <a:off x="966199" y="1156169"/>
              <a:ext cx="25710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 spc="-15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defRPr>
              </a:lvl1pPr>
            </a:lstStyle>
            <a:p>
              <a:r>
                <a:rPr lang="en-US" altLang="ko-KR" sz="1600" dirty="0"/>
                <a:t>R&amp;R(Roles And Responsibilities)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AEBDDD8-B9FD-47EA-854A-8F8F7160C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24" y="1151833"/>
              <a:ext cx="304826" cy="30482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61C6A84-88B5-07C3-42E1-8A0F4DD8351E}"/>
              </a:ext>
            </a:extLst>
          </p:cNvPr>
          <p:cNvSpPr txBox="1"/>
          <p:nvPr/>
        </p:nvSpPr>
        <p:spPr>
          <a:xfrm>
            <a:off x="12493690" y="14852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글꼴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46651-F1AF-686D-30C4-A91C7FFE950C}"/>
              </a:ext>
            </a:extLst>
          </p:cNvPr>
          <p:cNvSpPr txBox="1"/>
          <p:nvPr/>
        </p:nvSpPr>
        <p:spPr>
          <a:xfrm>
            <a:off x="12493688" y="753516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글꼴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55974-0695-2BBB-C02B-3F555F0C7823}"/>
              </a:ext>
            </a:extLst>
          </p:cNvPr>
          <p:cNvSpPr txBox="1"/>
          <p:nvPr/>
        </p:nvSpPr>
        <p:spPr>
          <a:xfrm>
            <a:off x="12493689" y="384184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글꼴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8A33918-7ADE-A11A-B39C-7B2EBD243AEA}"/>
              </a:ext>
            </a:extLst>
          </p:cNvPr>
          <p:cNvGrpSpPr/>
          <p:nvPr/>
        </p:nvGrpSpPr>
        <p:grpSpPr>
          <a:xfrm>
            <a:off x="-705" y="2541064"/>
            <a:ext cx="12192000" cy="2911900"/>
            <a:chOff x="-705" y="2541064"/>
            <a:chExt cx="12192000" cy="29119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9DA0FC2-942A-B329-B5D2-CF1E54668F2C}"/>
                </a:ext>
              </a:extLst>
            </p:cNvPr>
            <p:cNvGrpSpPr/>
            <p:nvPr/>
          </p:nvGrpSpPr>
          <p:grpSpPr>
            <a:xfrm>
              <a:off x="236753" y="3342248"/>
              <a:ext cx="2045541" cy="2110716"/>
              <a:chOff x="236753" y="3342248"/>
              <a:chExt cx="2045541" cy="2110716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62027740-E6CC-F0B0-ED25-757844106B28}"/>
                  </a:ext>
                </a:extLst>
              </p:cNvPr>
              <p:cNvSpPr/>
              <p:nvPr/>
            </p:nvSpPr>
            <p:spPr>
              <a:xfrm>
                <a:off x="236753" y="3342248"/>
                <a:ext cx="2045541" cy="2110716"/>
              </a:xfrm>
              <a:prstGeom prst="roundRect">
                <a:avLst>
                  <a:gd name="adj" fmla="val 7156"/>
                </a:avLst>
              </a:prstGeom>
              <a:noFill/>
              <a:ln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4E1D9F-DB4E-5128-BA6C-04B32A5D5FCB}"/>
                  </a:ext>
                </a:extLst>
              </p:cNvPr>
              <p:cNvSpPr txBox="1"/>
              <p:nvPr/>
            </p:nvSpPr>
            <p:spPr>
              <a:xfrm>
                <a:off x="340798" y="3450989"/>
                <a:ext cx="1869423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en-US" altLang="ko-KR" dirty="0"/>
                  <a:t>- </a:t>
                </a:r>
                <a:r>
                  <a:rPr lang="ko-KR" altLang="en-US" dirty="0"/>
                  <a:t>기획</a:t>
                </a:r>
                <a:endParaRPr lang="en-US" altLang="ko-KR" dirty="0"/>
              </a:p>
              <a:p>
                <a:r>
                  <a:rPr lang="en-US" altLang="ko-KR" dirty="0"/>
                  <a:t>- R&amp;R</a:t>
                </a:r>
                <a:r>
                  <a:rPr lang="ko-KR" altLang="en-US" dirty="0"/>
                  <a:t>선정</a:t>
                </a:r>
                <a:endParaRPr lang="en-US" altLang="ko-KR" dirty="0"/>
              </a:p>
              <a:p>
                <a:r>
                  <a:rPr lang="en-US" altLang="ko-KR" dirty="0"/>
                  <a:t>- </a:t>
                </a:r>
                <a:r>
                  <a:rPr lang="ko-KR" altLang="en-US" dirty="0"/>
                  <a:t>데이터 수집</a:t>
                </a:r>
                <a:r>
                  <a:rPr lang="en-US" altLang="ko-KR" dirty="0"/>
                  <a:t>(</a:t>
                </a:r>
                <a:r>
                  <a:rPr lang="ko-KR" altLang="en-US" dirty="0" err="1"/>
                  <a:t>크롤링</a:t>
                </a:r>
                <a:r>
                  <a:rPr lang="en-US" altLang="ko-KR" dirty="0"/>
                  <a:t>)</a:t>
                </a:r>
              </a:p>
              <a:p>
                <a:r>
                  <a:rPr lang="en-US" altLang="ko-KR" dirty="0"/>
                  <a:t>- </a:t>
                </a:r>
                <a:r>
                  <a:rPr lang="ko-KR" altLang="en-US" dirty="0"/>
                  <a:t>데이터 가공</a:t>
                </a:r>
                <a:endParaRPr lang="en-US" altLang="ko-KR" dirty="0"/>
              </a:p>
              <a:p>
                <a:r>
                  <a:rPr lang="en-US" altLang="ko-KR" dirty="0"/>
                  <a:t>- </a:t>
                </a:r>
                <a:r>
                  <a:rPr lang="ko-KR" altLang="en-US" dirty="0"/>
                  <a:t>데이터 시각화</a:t>
                </a:r>
                <a:endParaRPr lang="en-US" altLang="ko-KR" dirty="0"/>
              </a:p>
              <a:p>
                <a:r>
                  <a:rPr lang="en-US" altLang="ko-KR" dirty="0"/>
                  <a:t>   (</a:t>
                </a:r>
                <a:r>
                  <a:rPr lang="ko-KR" altLang="en-US" dirty="0" err="1"/>
                  <a:t>워드크라우드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Osmnx</a:t>
                </a:r>
                <a:r>
                  <a:rPr lang="en-US" altLang="ko-KR" dirty="0"/>
                  <a:t>)</a:t>
                </a:r>
              </a:p>
              <a:p>
                <a:r>
                  <a:rPr lang="en-US" altLang="ko-KR" dirty="0"/>
                  <a:t>- </a:t>
                </a:r>
                <a:r>
                  <a:rPr lang="ko-KR" altLang="en-US" dirty="0"/>
                  <a:t>상관분석</a:t>
                </a:r>
                <a:endParaRPr lang="en-US" altLang="ko-KR" dirty="0"/>
              </a:p>
              <a:p>
                <a:r>
                  <a:rPr lang="en-US" altLang="ko-KR" dirty="0"/>
                  <a:t>- Git </a:t>
                </a:r>
                <a:r>
                  <a:rPr lang="ko-KR" altLang="en-US" dirty="0"/>
                  <a:t>관리</a:t>
                </a:r>
                <a:endParaRPr lang="en-US" altLang="ko-KR" dirty="0"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3348990-E887-8B0F-5630-690BF0F6AF30}"/>
                </a:ext>
              </a:extLst>
            </p:cNvPr>
            <p:cNvGrpSpPr/>
            <p:nvPr/>
          </p:nvGrpSpPr>
          <p:grpSpPr>
            <a:xfrm>
              <a:off x="2529438" y="3342248"/>
              <a:ext cx="2120944" cy="2110716"/>
              <a:chOff x="2529438" y="3342248"/>
              <a:chExt cx="2120944" cy="2110716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6A38DF30-70E8-D902-C55A-5B7BB7EA6E1C}"/>
                  </a:ext>
                </a:extLst>
              </p:cNvPr>
              <p:cNvSpPr/>
              <p:nvPr/>
            </p:nvSpPr>
            <p:spPr>
              <a:xfrm>
                <a:off x="2529438" y="3342248"/>
                <a:ext cx="2045541" cy="2110716"/>
              </a:xfrm>
              <a:prstGeom prst="roundRect">
                <a:avLst>
                  <a:gd name="adj" fmla="val 7156"/>
                </a:avLst>
              </a:prstGeom>
              <a:noFill/>
              <a:ln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4768460-8805-24E4-FCC6-C4E8875FB11E}"/>
                  </a:ext>
                </a:extLst>
              </p:cNvPr>
              <p:cNvSpPr txBox="1"/>
              <p:nvPr/>
            </p:nvSpPr>
            <p:spPr>
              <a:xfrm>
                <a:off x="2633483" y="3450989"/>
                <a:ext cx="201689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en-US" altLang="ko-KR" dirty="0"/>
                  <a:t>- </a:t>
                </a:r>
                <a:r>
                  <a:rPr lang="ko-KR" altLang="en-US" dirty="0"/>
                  <a:t>데이터 수집</a:t>
                </a:r>
                <a:endParaRPr lang="en-US" altLang="ko-KR" dirty="0"/>
              </a:p>
              <a:p>
                <a:r>
                  <a:rPr lang="en-US" altLang="ko-KR" dirty="0"/>
                  <a:t>   (</a:t>
                </a:r>
                <a:r>
                  <a:rPr lang="ko-KR" altLang="en-US" dirty="0" err="1"/>
                  <a:t>크롤링</a:t>
                </a:r>
                <a:r>
                  <a:rPr lang="en-US" altLang="ko-KR" dirty="0"/>
                  <a:t>)</a:t>
                </a:r>
              </a:p>
              <a:p>
                <a:r>
                  <a:rPr lang="en-US" altLang="ko-KR" dirty="0"/>
                  <a:t>- </a:t>
                </a:r>
                <a:r>
                  <a:rPr lang="ko-KR" altLang="en-US" dirty="0"/>
                  <a:t>데이터 가공</a:t>
                </a:r>
                <a:endParaRPr lang="en-US" altLang="ko-KR" dirty="0"/>
              </a:p>
              <a:p>
                <a:r>
                  <a:rPr lang="en-US" altLang="ko-KR" dirty="0"/>
                  <a:t>- </a:t>
                </a:r>
                <a:r>
                  <a:rPr lang="ko-KR" altLang="en-US" dirty="0"/>
                  <a:t>시각화</a:t>
                </a:r>
                <a:endParaRPr lang="en-US" altLang="ko-KR" dirty="0"/>
              </a:p>
              <a:p>
                <a:r>
                  <a:rPr lang="en-US" altLang="ko-KR" dirty="0"/>
                  <a:t>: </a:t>
                </a:r>
                <a:r>
                  <a:rPr lang="ko-KR" altLang="en-US" dirty="0" err="1"/>
                  <a:t>워드클라우드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공실데이터</a:t>
                </a:r>
                <a:endParaRPr lang="en-US" altLang="ko-KR" dirty="0"/>
              </a:p>
              <a:p>
                <a:r>
                  <a:rPr lang="en-US" altLang="ko-KR" dirty="0"/>
                  <a:t>- </a:t>
                </a:r>
                <a:r>
                  <a:rPr lang="ko-KR" altLang="en-US" dirty="0"/>
                  <a:t>상관분석</a:t>
                </a:r>
                <a:endParaRPr lang="en-US" altLang="ko-KR" dirty="0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A6BA3BA-CD13-0085-335A-D4AD7FD59BE5}"/>
                </a:ext>
              </a:extLst>
            </p:cNvPr>
            <p:cNvGrpSpPr/>
            <p:nvPr/>
          </p:nvGrpSpPr>
          <p:grpSpPr>
            <a:xfrm>
              <a:off x="-705" y="2541064"/>
              <a:ext cx="12192000" cy="614235"/>
              <a:chOff x="-705" y="2541064"/>
              <a:chExt cx="12192000" cy="614235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2153BFD3-514D-AAEF-11C0-A108CDDEACEF}"/>
                  </a:ext>
                </a:extLst>
              </p:cNvPr>
              <p:cNvCxnSpPr/>
              <p:nvPr/>
            </p:nvCxnSpPr>
            <p:spPr>
              <a:xfrm>
                <a:off x="-705" y="3054486"/>
                <a:ext cx="12192000" cy="0"/>
              </a:xfrm>
              <a:prstGeom prst="line">
                <a:avLst/>
              </a:prstGeom>
              <a:ln w="571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9F2280D8-3860-3E46-A104-21C5AECC3465}"/>
                  </a:ext>
                </a:extLst>
              </p:cNvPr>
              <p:cNvGrpSpPr/>
              <p:nvPr/>
            </p:nvGrpSpPr>
            <p:grpSpPr>
              <a:xfrm>
                <a:off x="920750" y="2544844"/>
                <a:ext cx="631904" cy="610455"/>
                <a:chOff x="1056938" y="2544844"/>
                <a:chExt cx="631904" cy="610455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5CAE98C-DC39-48D9-A666-048BD10AFCC4}"/>
                    </a:ext>
                  </a:extLst>
                </p:cNvPr>
                <p:cNvSpPr txBox="1"/>
                <p:nvPr/>
              </p:nvSpPr>
              <p:spPr>
                <a:xfrm>
                  <a:off x="1056938" y="2544844"/>
                  <a:ext cx="63190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500" spc="-15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defRPr>
                  </a:lvl1pPr>
                </a:lstStyle>
                <a:p>
                  <a:r>
                    <a:rPr lang="ko-KR" altLang="en-US" dirty="0" err="1"/>
                    <a:t>김동휘</a:t>
                  </a:r>
                  <a:endParaRPr lang="en-US" altLang="ko-KR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04BE4B5-C2D0-2A7F-4F03-431BF13C522E}"/>
                    </a:ext>
                  </a:extLst>
                </p:cNvPr>
                <p:cNvSpPr/>
                <p:nvPr/>
              </p:nvSpPr>
              <p:spPr>
                <a:xfrm>
                  <a:off x="1272078" y="2953673"/>
                  <a:ext cx="201626" cy="201626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B29887E8-5F22-1C0E-73B9-7DEF7511E0EC}"/>
                  </a:ext>
                </a:extLst>
              </p:cNvPr>
              <p:cNvGrpSpPr/>
              <p:nvPr/>
            </p:nvGrpSpPr>
            <p:grpSpPr>
              <a:xfrm>
                <a:off x="3193976" y="2544843"/>
                <a:ext cx="631904" cy="610456"/>
                <a:chOff x="3300984" y="2544843"/>
                <a:chExt cx="631904" cy="610456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E4B6A24-C390-AE1E-8515-0FA2782B5894}"/>
                    </a:ext>
                  </a:extLst>
                </p:cNvPr>
                <p:cNvSpPr/>
                <p:nvPr/>
              </p:nvSpPr>
              <p:spPr>
                <a:xfrm>
                  <a:off x="3538420" y="2953673"/>
                  <a:ext cx="201626" cy="201626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A55F9EC-CB40-52DF-FC89-0B8489591C4A}"/>
                    </a:ext>
                  </a:extLst>
                </p:cNvPr>
                <p:cNvSpPr txBox="1"/>
                <p:nvPr/>
              </p:nvSpPr>
              <p:spPr>
                <a:xfrm>
                  <a:off x="3300984" y="2544843"/>
                  <a:ext cx="63190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500" spc="-15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defRPr>
                  </a:lvl1pPr>
                </a:lstStyle>
                <a:p>
                  <a:r>
                    <a:rPr lang="ko-KR" altLang="en-US" dirty="0"/>
                    <a:t>정현수</a:t>
                  </a:r>
                  <a:endParaRPr lang="en-US" altLang="ko-KR" dirty="0"/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E71D3F5-9094-3EED-5A84-324EEBB8ECDB}"/>
                  </a:ext>
                </a:extLst>
              </p:cNvPr>
              <p:cNvGrpSpPr/>
              <p:nvPr/>
            </p:nvGrpSpPr>
            <p:grpSpPr>
              <a:xfrm>
                <a:off x="5613694" y="2544843"/>
                <a:ext cx="631904" cy="610456"/>
                <a:chOff x="5681789" y="2544843"/>
                <a:chExt cx="631904" cy="610456"/>
              </a:xfrm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73D10F4-0140-7C4E-D6C3-91B8DBF59D5D}"/>
                    </a:ext>
                  </a:extLst>
                </p:cNvPr>
                <p:cNvSpPr/>
                <p:nvPr/>
              </p:nvSpPr>
              <p:spPr>
                <a:xfrm>
                  <a:off x="5896928" y="2953673"/>
                  <a:ext cx="201626" cy="201626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836A6F4-598A-E733-A31A-74E81135C57C}"/>
                    </a:ext>
                  </a:extLst>
                </p:cNvPr>
                <p:cNvSpPr txBox="1"/>
                <p:nvPr/>
              </p:nvSpPr>
              <p:spPr>
                <a:xfrm>
                  <a:off x="5681789" y="2544843"/>
                  <a:ext cx="63190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500" spc="-15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defRPr>
                  </a:lvl1pPr>
                </a:lstStyle>
                <a:p>
                  <a:r>
                    <a:rPr lang="ko-KR" altLang="en-US" dirty="0"/>
                    <a:t>김성일</a:t>
                  </a:r>
                  <a:endParaRPr lang="en-US" altLang="ko-KR" dirty="0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6E2134B4-5E9B-8DDD-C520-16CD3CD9D4A9}"/>
                  </a:ext>
                </a:extLst>
              </p:cNvPr>
              <p:cNvGrpSpPr/>
              <p:nvPr/>
            </p:nvGrpSpPr>
            <p:grpSpPr>
              <a:xfrm>
                <a:off x="7899886" y="2541064"/>
                <a:ext cx="631904" cy="596420"/>
                <a:chOff x="7948526" y="2541064"/>
                <a:chExt cx="631904" cy="596420"/>
              </a:xfrm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5EDBDA5D-0DF0-7B3A-3794-BF09B1A15791}"/>
                    </a:ext>
                  </a:extLst>
                </p:cNvPr>
                <p:cNvSpPr/>
                <p:nvPr/>
              </p:nvSpPr>
              <p:spPr>
                <a:xfrm>
                  <a:off x="8163665" y="2935858"/>
                  <a:ext cx="201626" cy="201626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2BC8ADB-BFA7-30DA-B756-49B1E9CD9F99}"/>
                    </a:ext>
                  </a:extLst>
                </p:cNvPr>
                <p:cNvSpPr txBox="1"/>
                <p:nvPr/>
              </p:nvSpPr>
              <p:spPr>
                <a:xfrm>
                  <a:off x="7948526" y="2541064"/>
                  <a:ext cx="63190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500" spc="-15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defRPr>
                  </a:lvl1pPr>
                </a:lstStyle>
                <a:p>
                  <a:r>
                    <a:rPr lang="ko-KR" altLang="en-US" dirty="0"/>
                    <a:t>임경란</a:t>
                  </a:r>
                  <a:endParaRPr lang="en-US" altLang="ko-KR" dirty="0"/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2122D4BC-27B1-2BFF-26FC-247EDE7020C8}"/>
                  </a:ext>
                </a:extLst>
              </p:cNvPr>
              <p:cNvGrpSpPr/>
              <p:nvPr/>
            </p:nvGrpSpPr>
            <p:grpSpPr>
              <a:xfrm>
                <a:off x="10227245" y="2542984"/>
                <a:ext cx="631904" cy="606884"/>
                <a:chOff x="10285613" y="2542984"/>
                <a:chExt cx="631904" cy="606884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D2E309E-7C0B-6CE2-AADC-B1F3C75A72CC}"/>
                    </a:ext>
                  </a:extLst>
                </p:cNvPr>
                <p:cNvSpPr/>
                <p:nvPr/>
              </p:nvSpPr>
              <p:spPr>
                <a:xfrm>
                  <a:off x="10520208" y="2948242"/>
                  <a:ext cx="201626" cy="201626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46EABF8-EBFA-7A47-DF0E-49939F07A5D8}"/>
                    </a:ext>
                  </a:extLst>
                </p:cNvPr>
                <p:cNvSpPr txBox="1"/>
                <p:nvPr/>
              </p:nvSpPr>
              <p:spPr>
                <a:xfrm>
                  <a:off x="10285613" y="2542984"/>
                  <a:ext cx="63190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500" spc="-15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defRPr>
                  </a:lvl1pPr>
                </a:lstStyle>
                <a:p>
                  <a:r>
                    <a:rPr lang="ko-KR" altLang="en-US" dirty="0"/>
                    <a:t>신대근</a:t>
                  </a:r>
                  <a:endParaRPr lang="en-US" altLang="ko-KR" dirty="0"/>
                </a:p>
              </p:txBody>
            </p: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902738A-9CEB-7C13-C36B-7A47E2B75601}"/>
                </a:ext>
              </a:extLst>
            </p:cNvPr>
            <p:cNvGrpSpPr/>
            <p:nvPr/>
          </p:nvGrpSpPr>
          <p:grpSpPr>
            <a:xfrm>
              <a:off x="4870762" y="3341984"/>
              <a:ext cx="2082472" cy="2110716"/>
              <a:chOff x="4870762" y="3341984"/>
              <a:chExt cx="2082472" cy="2110716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FE22DE5C-2D2A-5C61-EC03-2588D3DD5CDA}"/>
                  </a:ext>
                </a:extLst>
              </p:cNvPr>
              <p:cNvSpPr/>
              <p:nvPr/>
            </p:nvSpPr>
            <p:spPr>
              <a:xfrm>
                <a:off x="4870762" y="3341984"/>
                <a:ext cx="2045541" cy="2110716"/>
              </a:xfrm>
              <a:prstGeom prst="roundRect">
                <a:avLst>
                  <a:gd name="adj" fmla="val 7156"/>
                </a:avLst>
              </a:prstGeom>
              <a:noFill/>
              <a:ln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69C468F-741F-FF1E-6DEF-C53FE19C4694}"/>
                  </a:ext>
                </a:extLst>
              </p:cNvPr>
              <p:cNvSpPr txBox="1"/>
              <p:nvPr/>
            </p:nvSpPr>
            <p:spPr>
              <a:xfrm>
                <a:off x="4974807" y="3450725"/>
                <a:ext cx="1978427" cy="1708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en-US" altLang="ko-KR" dirty="0"/>
                  <a:t>- </a:t>
                </a:r>
                <a:r>
                  <a:rPr lang="ko-KR" altLang="en-US" dirty="0"/>
                  <a:t>데이터 수집</a:t>
                </a:r>
                <a:endParaRPr lang="en-US" altLang="ko-KR" dirty="0"/>
              </a:p>
              <a:p>
                <a:r>
                  <a:rPr lang="en-US" altLang="ko-KR" dirty="0"/>
                  <a:t>    (</a:t>
                </a:r>
                <a:r>
                  <a:rPr lang="ko-KR" altLang="en-US" dirty="0" err="1"/>
                  <a:t>크롤링</a:t>
                </a:r>
                <a:r>
                  <a:rPr lang="en-US" altLang="ko-KR" dirty="0"/>
                  <a:t>)</a:t>
                </a:r>
              </a:p>
              <a:p>
                <a:r>
                  <a:rPr lang="en-US" altLang="ko-KR" dirty="0"/>
                  <a:t>- </a:t>
                </a:r>
                <a:r>
                  <a:rPr lang="ko-KR" altLang="en-US" dirty="0"/>
                  <a:t>데이터 가공</a:t>
                </a:r>
                <a:endParaRPr lang="en-US" altLang="ko-KR" dirty="0"/>
              </a:p>
              <a:p>
                <a:r>
                  <a:rPr lang="en-US" altLang="ko-KR" dirty="0"/>
                  <a:t>- </a:t>
                </a:r>
                <a:r>
                  <a:rPr lang="ko-KR" altLang="en-US" dirty="0"/>
                  <a:t>시각화</a:t>
                </a:r>
                <a:endParaRPr lang="en-US" altLang="ko-KR" dirty="0"/>
              </a:p>
              <a:p>
                <a:r>
                  <a:rPr lang="en-US" altLang="ko-KR" dirty="0"/>
                  <a:t>: </a:t>
                </a:r>
                <a:r>
                  <a:rPr lang="ko-KR" altLang="en-US" dirty="0" err="1"/>
                  <a:t>워드크라우드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공실데이터</a:t>
                </a:r>
                <a:endParaRPr lang="en-US" altLang="ko-KR" dirty="0"/>
              </a:p>
              <a:p>
                <a:r>
                  <a:rPr lang="en-US" altLang="ko-KR" dirty="0"/>
                  <a:t>- </a:t>
                </a:r>
                <a:r>
                  <a:rPr lang="ko-KR" altLang="en-US" dirty="0"/>
                  <a:t>상관분석</a:t>
                </a:r>
                <a:endParaRPr lang="en-US" altLang="ko-KR" dirty="0"/>
              </a:p>
              <a:p>
                <a:r>
                  <a:rPr lang="en-US" altLang="ko-KR" dirty="0"/>
                  <a:t>- </a:t>
                </a:r>
                <a:r>
                  <a:rPr lang="ko-KR" altLang="en-US" dirty="0"/>
                  <a:t>배포</a:t>
                </a:r>
                <a:r>
                  <a:rPr lang="en-US" altLang="ko-KR" dirty="0"/>
                  <a:t>(Stream Lit)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EC84959-1210-DD3F-C9BC-81E83BB10A8A}"/>
                </a:ext>
              </a:extLst>
            </p:cNvPr>
            <p:cNvGrpSpPr/>
            <p:nvPr/>
          </p:nvGrpSpPr>
          <p:grpSpPr>
            <a:xfrm>
              <a:off x="7181257" y="3338205"/>
              <a:ext cx="2120944" cy="2110716"/>
              <a:chOff x="7181257" y="3338205"/>
              <a:chExt cx="2120944" cy="2110716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2361937C-FBE9-513B-C9AE-4F02B726DAC8}"/>
                  </a:ext>
                </a:extLst>
              </p:cNvPr>
              <p:cNvSpPr/>
              <p:nvPr/>
            </p:nvSpPr>
            <p:spPr>
              <a:xfrm>
                <a:off x="7181257" y="3338205"/>
                <a:ext cx="2045541" cy="2110716"/>
              </a:xfrm>
              <a:prstGeom prst="roundRect">
                <a:avLst>
                  <a:gd name="adj" fmla="val 7156"/>
                </a:avLst>
              </a:prstGeom>
              <a:noFill/>
              <a:ln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739A0EE-004F-7880-E37B-0FB21EE19D34}"/>
                  </a:ext>
                </a:extLst>
              </p:cNvPr>
              <p:cNvSpPr txBox="1"/>
              <p:nvPr/>
            </p:nvSpPr>
            <p:spPr>
              <a:xfrm>
                <a:off x="7285302" y="3446946"/>
                <a:ext cx="2016899" cy="1708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en-US" altLang="ko-KR" dirty="0"/>
                  <a:t>- </a:t>
                </a:r>
                <a:r>
                  <a:rPr lang="ko-KR" altLang="en-US" dirty="0"/>
                  <a:t>데이터 수집</a:t>
                </a:r>
                <a:endParaRPr lang="en-US" altLang="ko-KR" dirty="0"/>
              </a:p>
              <a:p>
                <a:r>
                  <a:rPr lang="en-US" altLang="ko-KR" dirty="0"/>
                  <a:t>   (</a:t>
                </a:r>
                <a:r>
                  <a:rPr lang="ko-KR" altLang="en-US" dirty="0" err="1"/>
                  <a:t>크롤링</a:t>
                </a:r>
                <a:r>
                  <a:rPr lang="en-US" altLang="ko-KR" dirty="0"/>
                  <a:t>)</a:t>
                </a:r>
              </a:p>
              <a:p>
                <a:r>
                  <a:rPr lang="en-US" altLang="ko-KR" dirty="0"/>
                  <a:t>- </a:t>
                </a:r>
                <a:r>
                  <a:rPr lang="ko-KR" altLang="en-US" dirty="0"/>
                  <a:t>데이터 가공</a:t>
                </a:r>
                <a:endParaRPr lang="en-US" altLang="ko-KR" dirty="0"/>
              </a:p>
              <a:p>
                <a:r>
                  <a:rPr lang="en-US" altLang="ko-KR" dirty="0"/>
                  <a:t>- </a:t>
                </a:r>
                <a:r>
                  <a:rPr lang="ko-KR" altLang="en-US" dirty="0"/>
                  <a:t>시각화</a:t>
                </a:r>
                <a:endParaRPr lang="en-US" altLang="ko-KR" dirty="0"/>
              </a:p>
              <a:p>
                <a:r>
                  <a:rPr lang="en-US" altLang="ko-KR" dirty="0"/>
                  <a:t>: </a:t>
                </a:r>
                <a:r>
                  <a:rPr lang="ko-KR" altLang="en-US" dirty="0" err="1"/>
                  <a:t>워드클라우드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공실데이터</a:t>
                </a:r>
                <a:r>
                  <a:rPr lang="en-US" altLang="ko-KR" dirty="0"/>
                  <a:t>,</a:t>
                </a:r>
              </a:p>
              <a:p>
                <a:r>
                  <a:rPr lang="en-US" altLang="ko-KR" dirty="0"/>
                  <a:t>  </a:t>
                </a:r>
                <a:r>
                  <a:rPr lang="en-US" altLang="ko-KR" dirty="0" err="1"/>
                  <a:t>Osmnx</a:t>
                </a:r>
                <a:endParaRPr lang="en-US" altLang="ko-KR" dirty="0"/>
              </a:p>
              <a:p>
                <a:r>
                  <a:rPr lang="en-US" altLang="ko-KR" dirty="0"/>
                  <a:t>- </a:t>
                </a:r>
                <a:r>
                  <a:rPr lang="ko-KR" altLang="en-US" dirty="0"/>
                  <a:t>상관분석</a:t>
                </a:r>
                <a:endParaRPr lang="en-US" altLang="ko-KR" dirty="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0435269-DE65-202C-F627-24D684739118}"/>
                </a:ext>
              </a:extLst>
            </p:cNvPr>
            <p:cNvGrpSpPr/>
            <p:nvPr/>
          </p:nvGrpSpPr>
          <p:grpSpPr>
            <a:xfrm>
              <a:off x="9534613" y="3338205"/>
              <a:ext cx="2045541" cy="2110716"/>
              <a:chOff x="9534613" y="3338205"/>
              <a:chExt cx="2045541" cy="2110716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22E983F3-F196-9FC4-9493-DA3CFC54A327}"/>
                  </a:ext>
                </a:extLst>
              </p:cNvPr>
              <p:cNvSpPr/>
              <p:nvPr/>
            </p:nvSpPr>
            <p:spPr>
              <a:xfrm>
                <a:off x="9534613" y="3338205"/>
                <a:ext cx="2045541" cy="2110716"/>
              </a:xfrm>
              <a:prstGeom prst="roundRect">
                <a:avLst>
                  <a:gd name="adj" fmla="val 7156"/>
                </a:avLst>
              </a:prstGeom>
              <a:noFill/>
              <a:ln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544F7A8-B834-DE48-C668-7EE8987223CA}"/>
                  </a:ext>
                </a:extLst>
              </p:cNvPr>
              <p:cNvSpPr txBox="1"/>
              <p:nvPr/>
            </p:nvSpPr>
            <p:spPr>
              <a:xfrm>
                <a:off x="9638658" y="3446946"/>
                <a:ext cx="1797287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en-US" altLang="ko-KR" dirty="0"/>
                  <a:t>- </a:t>
                </a:r>
                <a:r>
                  <a:rPr lang="ko-KR" altLang="en-US" dirty="0"/>
                  <a:t>데이터 수집</a:t>
                </a:r>
                <a:endParaRPr lang="en-US" altLang="ko-KR" dirty="0"/>
              </a:p>
              <a:p>
                <a:r>
                  <a:rPr lang="en-US" altLang="ko-KR" dirty="0"/>
                  <a:t>    (</a:t>
                </a:r>
                <a:r>
                  <a:rPr lang="ko-KR" altLang="en-US" dirty="0" err="1"/>
                  <a:t>크롤링</a:t>
                </a:r>
                <a:r>
                  <a:rPr lang="en-US" altLang="ko-KR" dirty="0"/>
                  <a:t>)</a:t>
                </a:r>
              </a:p>
              <a:p>
                <a:r>
                  <a:rPr lang="en-US" altLang="ko-KR" dirty="0"/>
                  <a:t>- </a:t>
                </a:r>
                <a:r>
                  <a:rPr lang="ko-KR" altLang="en-US" dirty="0"/>
                  <a:t>데이터 가공</a:t>
                </a:r>
                <a:endParaRPr lang="en-US" altLang="ko-KR" dirty="0"/>
              </a:p>
              <a:p>
                <a:r>
                  <a:rPr lang="en-US" altLang="ko-KR" dirty="0"/>
                  <a:t>-</a:t>
                </a:r>
                <a:r>
                  <a:rPr lang="ko-KR" altLang="en-US" dirty="0"/>
                  <a:t> 시각화</a:t>
                </a:r>
                <a:endParaRPr lang="en-US" altLang="ko-KR" dirty="0"/>
              </a:p>
              <a:p>
                <a:r>
                  <a:rPr lang="en-US" altLang="ko-KR" dirty="0"/>
                  <a:t>: </a:t>
                </a:r>
                <a:r>
                  <a:rPr lang="ko-KR" altLang="en-US" dirty="0" err="1"/>
                  <a:t>워드클라우드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Osmnx</a:t>
                </a:r>
                <a:endParaRPr lang="en-US" altLang="ko-KR" dirty="0"/>
              </a:p>
              <a:p>
                <a:r>
                  <a:rPr lang="en-US" altLang="ko-KR" dirty="0"/>
                  <a:t>- </a:t>
                </a:r>
                <a:r>
                  <a:rPr lang="ko-KR" altLang="en-US" dirty="0"/>
                  <a:t>상관분석</a:t>
                </a:r>
                <a:endParaRPr lang="en-US" altLang="ko-KR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3A687AB-A9B4-C111-0C78-62822ABB7438}"/>
              </a:ext>
            </a:extLst>
          </p:cNvPr>
          <p:cNvSpPr txBox="1"/>
          <p:nvPr/>
        </p:nvSpPr>
        <p:spPr>
          <a:xfrm>
            <a:off x="188115" y="153351"/>
            <a:ext cx="8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976805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AC0E114-6DE3-406F-AD5D-79D72AE04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24" y="1173153"/>
            <a:ext cx="304826" cy="296797"/>
          </a:xfrm>
          <a:prstGeom prst="rect">
            <a:avLst/>
          </a:prstGeom>
        </p:spPr>
      </p:pic>
      <p:pic>
        <p:nvPicPr>
          <p:cNvPr id="32" name="그림 31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C1E54405-F94A-4223-8615-379A78F6B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4130" y="9830354"/>
            <a:ext cx="2940168" cy="720000"/>
          </a:xfrm>
          <a:prstGeom prst="rect">
            <a:avLst/>
          </a:prstGeom>
        </p:spPr>
      </p:pic>
      <p:pic>
        <p:nvPicPr>
          <p:cNvPr id="33" name="그림 32" descr="로고, 폰트, 그래픽, 상징이(가) 표시된 사진&#10;&#10;자동 생성된 설명">
            <a:extLst>
              <a:ext uri="{FF2B5EF4-FFF2-40B4-BE49-F238E27FC236}">
                <a16:creationId xmlns:a16="http://schemas.microsoft.com/office/drawing/2014/main" id="{D9133117-651E-4072-888D-7F00EA2AF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193" y="9300522"/>
            <a:ext cx="1497258" cy="720000"/>
          </a:xfrm>
          <a:prstGeom prst="rect">
            <a:avLst/>
          </a:prstGeom>
        </p:spPr>
      </p:pic>
      <p:pic>
        <p:nvPicPr>
          <p:cNvPr id="38" name="그림 37" descr="텍스트, 로고, 그래픽, 폰트이(가) 표시된 사진&#10;&#10;자동 생성된 설명">
            <a:extLst>
              <a:ext uri="{FF2B5EF4-FFF2-40B4-BE49-F238E27FC236}">
                <a16:creationId xmlns:a16="http://schemas.microsoft.com/office/drawing/2014/main" id="{B7345DEB-3205-42C7-BAB2-501EEF5E8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074" y="9418057"/>
            <a:ext cx="1280000" cy="720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85206B7-872C-4A23-0C42-15667ADAD5E9}"/>
              </a:ext>
            </a:extLst>
          </p:cNvPr>
          <p:cNvGrpSpPr/>
          <p:nvPr/>
        </p:nvGrpSpPr>
        <p:grpSpPr>
          <a:xfrm>
            <a:off x="441057" y="2034135"/>
            <a:ext cx="11266576" cy="3330000"/>
            <a:chOff x="441057" y="2034135"/>
            <a:chExt cx="11266576" cy="333000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EFE6D66-B283-5BDF-969E-A90EBA0D1884}"/>
                </a:ext>
              </a:extLst>
            </p:cNvPr>
            <p:cNvGrpSpPr/>
            <p:nvPr/>
          </p:nvGrpSpPr>
          <p:grpSpPr>
            <a:xfrm>
              <a:off x="441057" y="2034136"/>
              <a:ext cx="2033791" cy="2366571"/>
              <a:chOff x="441057" y="2034136"/>
              <a:chExt cx="2033791" cy="2366571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C2A9E25-5545-4287-812D-DA838BEFCB2E}"/>
                  </a:ext>
                </a:extLst>
              </p:cNvPr>
              <p:cNvSpPr/>
              <p:nvPr/>
            </p:nvSpPr>
            <p:spPr>
              <a:xfrm>
                <a:off x="484368" y="2034136"/>
                <a:ext cx="1990480" cy="423158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0E137E-F704-42A1-8F59-7FB9BA002A77}"/>
                  </a:ext>
                </a:extLst>
              </p:cNvPr>
              <p:cNvSpPr txBox="1"/>
              <p:nvPr/>
            </p:nvSpPr>
            <p:spPr>
              <a:xfrm>
                <a:off x="1227667" y="2091197"/>
                <a:ext cx="482824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언어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E65F8B50-934D-4A6F-968E-DD2054208B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057" y="3214900"/>
                <a:ext cx="1902650" cy="1185807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E968A2E-4A24-CB36-8378-1A24AECB923D}"/>
                </a:ext>
              </a:extLst>
            </p:cNvPr>
            <p:cNvGrpSpPr/>
            <p:nvPr/>
          </p:nvGrpSpPr>
          <p:grpSpPr>
            <a:xfrm>
              <a:off x="2820233" y="2034136"/>
              <a:ext cx="6549447" cy="3328439"/>
              <a:chOff x="2820233" y="2034136"/>
              <a:chExt cx="6549447" cy="3328439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BC846E58-6E48-D9B9-C1D1-53C0E8264C67}"/>
                  </a:ext>
                </a:extLst>
              </p:cNvPr>
              <p:cNvGrpSpPr/>
              <p:nvPr/>
            </p:nvGrpSpPr>
            <p:grpSpPr>
              <a:xfrm>
                <a:off x="2822322" y="2034136"/>
                <a:ext cx="6547358" cy="423158"/>
                <a:chOff x="2822322" y="2034136"/>
                <a:chExt cx="6547358" cy="423158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425DB5A0-A51F-416A-B3BE-33BB90508732}"/>
                    </a:ext>
                  </a:extLst>
                </p:cNvPr>
                <p:cNvSpPr/>
                <p:nvPr/>
              </p:nvSpPr>
              <p:spPr>
                <a:xfrm>
                  <a:off x="2822322" y="2034136"/>
                  <a:ext cx="6547358" cy="423158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1569899-BA62-4EAF-B454-F47BAF8717AC}"/>
                    </a:ext>
                  </a:extLst>
                </p:cNvPr>
                <p:cNvSpPr txBox="1"/>
                <p:nvPr/>
              </p:nvSpPr>
              <p:spPr>
                <a:xfrm>
                  <a:off x="5626957" y="2092806"/>
                  <a:ext cx="824409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500" spc="-15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defRPr>
                  </a:lvl1pPr>
                </a:lstStyle>
                <a:p>
                  <a:r>
                    <a:rPr lang="ko-KR" altLang="en-US" b="1" dirty="0">
                      <a:solidFill>
                        <a:schemeClr val="bg1"/>
                      </a:solidFill>
                    </a:rPr>
                    <a:t>라이브러리</a:t>
                  </a:r>
                  <a:endParaRPr lang="en-US" altLang="ko-KR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0C2AC303-F402-4AB3-A442-CDA2C93F4B7F}"/>
                  </a:ext>
                </a:extLst>
              </p:cNvPr>
              <p:cNvGrpSpPr/>
              <p:nvPr/>
            </p:nvGrpSpPr>
            <p:grpSpPr>
              <a:xfrm>
                <a:off x="2820233" y="2633331"/>
                <a:ext cx="6547358" cy="2729244"/>
                <a:chOff x="2718740" y="2513386"/>
                <a:chExt cx="6547358" cy="2729244"/>
              </a:xfrm>
            </p:grpSpPr>
            <p:pic>
              <p:nvPicPr>
                <p:cNvPr id="42" name="그림 41" descr="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F84F4627-DBBF-4563-A774-4D2A75810CE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26098" y="2514205"/>
                  <a:ext cx="1440000" cy="720000"/>
                </a:xfrm>
                <a:prstGeom prst="rect">
                  <a:avLst/>
                </a:prstGeom>
              </p:spPr>
            </p:pic>
            <p:pic>
              <p:nvPicPr>
                <p:cNvPr id="43" name="그림 42" descr="로고, 그래픽, 폰트, 시계이(가) 표시된 사진&#10;&#10;자동 생성된 설명">
                  <a:extLst>
                    <a:ext uri="{FF2B5EF4-FFF2-40B4-BE49-F238E27FC236}">
                      <a16:creationId xmlns:a16="http://schemas.microsoft.com/office/drawing/2014/main" id="{A250EAF4-6940-434D-83C3-E37F4C86B2A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18740" y="3518008"/>
                  <a:ext cx="1440000" cy="720000"/>
                </a:xfrm>
                <a:prstGeom prst="rect">
                  <a:avLst/>
                </a:prstGeom>
              </p:spPr>
            </p:pic>
            <p:pic>
              <p:nvPicPr>
                <p:cNvPr id="44" name="그림 43" descr="텍스트, 폰트, 스크린샷, 그래픽이(가) 표시된 사진&#10;&#10;자동 생성된 설명">
                  <a:extLst>
                    <a:ext uri="{FF2B5EF4-FFF2-40B4-BE49-F238E27FC236}">
                      <a16:creationId xmlns:a16="http://schemas.microsoft.com/office/drawing/2014/main" id="{480A29EB-937E-4BDF-91A7-ABC8687B20E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26098" y="3518008"/>
                  <a:ext cx="1440000" cy="720000"/>
                </a:xfrm>
                <a:prstGeom prst="rect">
                  <a:avLst/>
                </a:prstGeom>
              </p:spPr>
            </p:pic>
            <p:pic>
              <p:nvPicPr>
                <p:cNvPr id="45" name="그림 44" descr="텍스트, 로고, 그래픽, 폰트이(가) 표시된 사진&#10;&#10;자동 생성된 설명">
                  <a:extLst>
                    <a:ext uri="{FF2B5EF4-FFF2-40B4-BE49-F238E27FC236}">
                      <a16:creationId xmlns:a16="http://schemas.microsoft.com/office/drawing/2014/main" id="{13DDF3AD-D43B-4610-9B19-A4412C02336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1193" y="3518417"/>
                  <a:ext cx="1440000" cy="720000"/>
                </a:xfrm>
                <a:prstGeom prst="rect">
                  <a:avLst/>
                </a:prstGeom>
              </p:spPr>
            </p:pic>
            <p:pic>
              <p:nvPicPr>
                <p:cNvPr id="46" name="그림 45" descr="로고, 그래픽, 폰트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60BDDBD6-14D4-427B-8A86-640C848C18E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3646" y="4522630"/>
                  <a:ext cx="1440000" cy="720000"/>
                </a:xfrm>
                <a:prstGeom prst="rect">
                  <a:avLst/>
                </a:prstGeom>
              </p:spPr>
            </p:pic>
            <p:pic>
              <p:nvPicPr>
                <p:cNvPr id="47" name="그림 46" descr="텍스트, 폰트, 로고, 그래픽이(가) 표시된 사진&#10;&#10;자동 생성된 설명">
                  <a:extLst>
                    <a:ext uri="{FF2B5EF4-FFF2-40B4-BE49-F238E27FC236}">
                      <a16:creationId xmlns:a16="http://schemas.microsoft.com/office/drawing/2014/main" id="{DECB598F-4697-4242-895B-7047081D11A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18740" y="2513386"/>
                  <a:ext cx="1440000" cy="720000"/>
                </a:xfrm>
                <a:prstGeom prst="rect">
                  <a:avLst/>
                </a:prstGeom>
              </p:spPr>
            </p:pic>
            <p:pic>
              <p:nvPicPr>
                <p:cNvPr id="48" name="그림 47" descr="폰트, 그래픽, 로고, 그래픽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FB652876-71FC-42D7-A29C-EC8BF3F5F34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1193" y="2514205"/>
                  <a:ext cx="1440000" cy="720000"/>
                </a:xfrm>
                <a:prstGeom prst="rect">
                  <a:avLst/>
                </a:prstGeom>
              </p:spPr>
            </p:pic>
            <p:pic>
              <p:nvPicPr>
                <p:cNvPr id="49" name="그림 48" descr="로고, 폰트, 그래픽, 상징이(가) 표시된 사진&#10;&#10;자동 생성된 설명">
                  <a:extLst>
                    <a:ext uri="{FF2B5EF4-FFF2-40B4-BE49-F238E27FC236}">
                      <a16:creationId xmlns:a16="http://schemas.microsoft.com/office/drawing/2014/main" id="{D4104BB6-3EC7-42B5-98D4-8452E422BDC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3646" y="3518008"/>
                  <a:ext cx="1440000" cy="720000"/>
                </a:xfrm>
                <a:prstGeom prst="rect">
                  <a:avLst/>
                </a:prstGeom>
              </p:spPr>
            </p:pic>
            <p:pic>
              <p:nvPicPr>
                <p:cNvPr id="50" name="그림 49" descr="클립아트, 만화 영화이(가) 표시된 사진&#10;&#10;자동 생성된 설명">
                  <a:extLst>
                    <a:ext uri="{FF2B5EF4-FFF2-40B4-BE49-F238E27FC236}">
                      <a16:creationId xmlns:a16="http://schemas.microsoft.com/office/drawing/2014/main" id="{944CE2DA-E5D1-488F-8FEE-981E18C4ED3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23646" y="2513386"/>
                  <a:ext cx="1440000" cy="720000"/>
                </a:xfrm>
                <a:prstGeom prst="rect">
                  <a:avLst/>
                </a:prstGeom>
              </p:spPr>
            </p:pic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3BA70A73-19AD-46E3-9E63-C481F91E444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18740" y="4522630"/>
                  <a:ext cx="1440000" cy="720000"/>
                </a:xfrm>
                <a:prstGeom prst="rect">
                  <a:avLst/>
                </a:prstGeom>
              </p:spPr>
            </p:pic>
            <p:pic>
              <p:nvPicPr>
                <p:cNvPr id="53" name="그림 52">
                  <a:extLst>
                    <a:ext uri="{FF2B5EF4-FFF2-40B4-BE49-F238E27FC236}">
                      <a16:creationId xmlns:a16="http://schemas.microsoft.com/office/drawing/2014/main" id="{668ABFEF-B95D-4D2F-B849-F282A128177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1193" y="4522630"/>
                  <a:ext cx="1440000" cy="720000"/>
                </a:xfrm>
                <a:prstGeom prst="rect">
                  <a:avLst/>
                </a:prstGeom>
              </p:spPr>
            </p:pic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4A0B4905-37A2-4DF2-9273-0158A274722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26098" y="4522630"/>
                  <a:ext cx="1440000" cy="72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9EDF4A3-6DF7-D41B-E384-9A0BF7FC0E11}"/>
                </a:ext>
              </a:extLst>
            </p:cNvPr>
            <p:cNvGrpSpPr/>
            <p:nvPr/>
          </p:nvGrpSpPr>
          <p:grpSpPr>
            <a:xfrm>
              <a:off x="9717153" y="2034136"/>
              <a:ext cx="1990480" cy="2133667"/>
              <a:chOff x="9717153" y="2034136"/>
              <a:chExt cx="1990480" cy="2133667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9A973EAC-F1E0-40C7-807C-8B1C56FA5734}"/>
                  </a:ext>
                </a:extLst>
              </p:cNvPr>
              <p:cNvSpPr/>
              <p:nvPr/>
            </p:nvSpPr>
            <p:spPr>
              <a:xfrm>
                <a:off x="9717153" y="2034136"/>
                <a:ext cx="1990480" cy="42315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CB326D1-5F14-46E7-B9DC-9B36F29B4B96}"/>
                  </a:ext>
                </a:extLst>
              </p:cNvPr>
              <p:cNvSpPr txBox="1"/>
              <p:nvPr/>
            </p:nvSpPr>
            <p:spPr>
              <a:xfrm>
                <a:off x="10136781" y="2091197"/>
                <a:ext cx="115122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ko-KR" altLang="en-US" b="1" dirty="0">
                    <a:solidFill>
                      <a:schemeClr val="bg1"/>
                    </a:solidFill>
                  </a:rPr>
                  <a:t>기타 시각화 툴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1E9EDA0D-FC73-44A6-9AA3-6E8065DC554E}"/>
                  </a:ext>
                </a:extLst>
              </p:cNvPr>
              <p:cNvPicPr>
                <a:picLocks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67633" y="3447803"/>
                <a:ext cx="1440000" cy="720000"/>
              </a:xfrm>
              <a:prstGeom prst="rect">
                <a:avLst/>
              </a:prstGeom>
            </p:spPr>
          </p:pic>
        </p:grp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6F7FAFD1-1167-41F7-902F-59F0E3D3E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8585" y="2034135"/>
              <a:ext cx="0" cy="3330000"/>
            </a:xfrm>
            <a:prstGeom prst="line">
              <a:avLst/>
            </a:prstGeom>
            <a:ln w="28575" cmpd="dbl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4655954D-A3BF-4876-A689-C1C14C2CCE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3417" y="2034136"/>
              <a:ext cx="0" cy="3328439"/>
            </a:xfrm>
            <a:prstGeom prst="line">
              <a:avLst/>
            </a:prstGeom>
            <a:ln w="28575" cmpd="dbl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3266530-8D03-270B-5368-740A60448517}"/>
              </a:ext>
            </a:extLst>
          </p:cNvPr>
          <p:cNvSpPr txBox="1"/>
          <p:nvPr/>
        </p:nvSpPr>
        <p:spPr>
          <a:xfrm>
            <a:off x="12493690" y="14852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글꼴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05ED0A-7692-90EC-77D0-A543684B9803}"/>
              </a:ext>
            </a:extLst>
          </p:cNvPr>
          <p:cNvSpPr txBox="1"/>
          <p:nvPr/>
        </p:nvSpPr>
        <p:spPr>
          <a:xfrm>
            <a:off x="12493688" y="753516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글꼴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4D9E7C-3496-5FA3-5A24-962541AC717E}"/>
              </a:ext>
            </a:extLst>
          </p:cNvPr>
          <p:cNvSpPr txBox="1"/>
          <p:nvPr/>
        </p:nvSpPr>
        <p:spPr>
          <a:xfrm>
            <a:off x="12493689" y="384184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글꼴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1E3FD0-2A84-2497-C350-70E22A73C890}"/>
              </a:ext>
            </a:extLst>
          </p:cNvPr>
          <p:cNvSpPr txBox="1"/>
          <p:nvPr/>
        </p:nvSpPr>
        <p:spPr>
          <a:xfrm>
            <a:off x="966199" y="1165897"/>
            <a:ext cx="186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sz="1600" dirty="0"/>
              <a:t>사용언어 </a:t>
            </a:r>
            <a:r>
              <a:rPr lang="ko-KR" altLang="en-US" sz="1600"/>
              <a:t>및 라이브러리</a:t>
            </a: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4231F-63F9-0C59-827C-362711791A85}"/>
              </a:ext>
            </a:extLst>
          </p:cNvPr>
          <p:cNvSpPr txBox="1"/>
          <p:nvPr/>
        </p:nvSpPr>
        <p:spPr>
          <a:xfrm>
            <a:off x="188115" y="153351"/>
            <a:ext cx="8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187079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9F9AB-0615-D05E-7F72-F04CC75A6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2A48D-2E3B-1369-D238-28D69E5E1A5F}"/>
              </a:ext>
            </a:extLst>
          </p:cNvPr>
          <p:cNvSpPr txBox="1"/>
          <p:nvPr/>
        </p:nvSpPr>
        <p:spPr>
          <a:xfrm>
            <a:off x="12493690" y="14852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글꼴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CA6E07-BD66-B625-9AA8-A69B21E71004}"/>
              </a:ext>
            </a:extLst>
          </p:cNvPr>
          <p:cNvSpPr txBox="1"/>
          <p:nvPr/>
        </p:nvSpPr>
        <p:spPr>
          <a:xfrm>
            <a:off x="12493688" y="753516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글꼴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DBED4-905B-9772-4A5A-64F139C9D20B}"/>
              </a:ext>
            </a:extLst>
          </p:cNvPr>
          <p:cNvSpPr txBox="1"/>
          <p:nvPr/>
        </p:nvSpPr>
        <p:spPr>
          <a:xfrm>
            <a:off x="12493689" y="384184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글꼴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4AFFF6E-E7F0-726C-741B-276DA24CC821}"/>
              </a:ext>
            </a:extLst>
          </p:cNvPr>
          <p:cNvGrpSpPr/>
          <p:nvPr/>
        </p:nvGrpSpPr>
        <p:grpSpPr>
          <a:xfrm>
            <a:off x="246835" y="1097703"/>
            <a:ext cx="5360763" cy="5382608"/>
            <a:chOff x="246835" y="1097703"/>
            <a:chExt cx="5360763" cy="53826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AAA684-9F92-0411-15CD-938B13E30C6B}"/>
                </a:ext>
              </a:extLst>
            </p:cNvPr>
            <p:cNvSpPr txBox="1"/>
            <p:nvPr/>
          </p:nvSpPr>
          <p:spPr>
            <a:xfrm>
              <a:off x="540346" y="1709939"/>
              <a:ext cx="475803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부산항을 글로벌 해운 </a:t>
              </a:r>
              <a:r>
                <a: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/ </a:t>
              </a:r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물류 중심기지로 육성하려는 목적 달성을 위해</a:t>
              </a:r>
              <a:endParaRPr lang="en-US" altLang="ko-KR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해외 선박과 외국인 선원들을 대상으로 다양한 서비스 제공  주력 中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7DEDFC2-3DE5-9400-E195-E10BCF9C63A7}"/>
                </a:ext>
              </a:extLst>
            </p:cNvPr>
            <p:cNvGrpSpPr/>
            <p:nvPr/>
          </p:nvGrpSpPr>
          <p:grpSpPr>
            <a:xfrm>
              <a:off x="1011670" y="2328497"/>
              <a:ext cx="3724870" cy="2342572"/>
              <a:chOff x="1011670" y="2328497"/>
              <a:chExt cx="3724870" cy="2342572"/>
            </a:xfrm>
          </p:grpSpPr>
          <p:pic>
            <p:nvPicPr>
              <p:cNvPr id="16" name="Google Shape;114;p3">
                <a:extLst>
                  <a:ext uri="{FF2B5EF4-FFF2-40B4-BE49-F238E27FC236}">
                    <a16:creationId xmlns:a16="http://schemas.microsoft.com/office/drawing/2014/main" id="{88B8DED6-F97A-088E-9B28-0923351E2537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011670" y="2328497"/>
                <a:ext cx="3724870" cy="197144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55BA11-7660-3F1B-8462-39E98B6F8401}"/>
                  </a:ext>
                </a:extLst>
              </p:cNvPr>
              <p:cNvSpPr txBox="1"/>
              <p:nvPr/>
            </p:nvSpPr>
            <p:spPr>
              <a:xfrm>
                <a:off x="1919459" y="4347904"/>
                <a:ext cx="187904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▲</a:t>
                </a:r>
                <a:r>
                  <a:rPr lang="en-US" altLang="ko-KR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&lt;</a:t>
                </a:r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부산항 </a:t>
                </a:r>
                <a:r>
                  <a:rPr lang="ko-KR" altLang="en-US" sz="1500" spc="-150" dirty="0" err="1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년도별</a:t>
                </a:r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물동량</a:t>
                </a:r>
                <a:r>
                  <a:rPr lang="en-US" altLang="ko-KR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&gt;</a:t>
                </a:r>
                <a:endPara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76E991-E744-D223-2A14-F80A3A2CCC19}"/>
                  </a:ext>
                </a:extLst>
              </p:cNvPr>
              <p:cNvSpPr txBox="1"/>
              <p:nvPr/>
            </p:nvSpPr>
            <p:spPr>
              <a:xfrm>
                <a:off x="3613281" y="4437604"/>
                <a:ext cx="70724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23’ </a:t>
                </a:r>
                <a:r>
                  <a:rPr lang="ko-KR" altLang="en-US" sz="8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부산항만공사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545A378-CE5B-FA1E-BF65-E23EA11BDEE5}"/>
                </a:ext>
              </a:extLst>
            </p:cNvPr>
            <p:cNvGrpSpPr/>
            <p:nvPr/>
          </p:nvGrpSpPr>
          <p:grpSpPr>
            <a:xfrm>
              <a:off x="378548" y="4900985"/>
              <a:ext cx="5156059" cy="1483521"/>
              <a:chOff x="378548" y="4900985"/>
              <a:chExt cx="5156059" cy="148352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67088A-6033-D275-159E-7AEDC22B6753}"/>
                  </a:ext>
                </a:extLst>
              </p:cNvPr>
              <p:cNvSpPr txBox="1"/>
              <p:nvPr/>
            </p:nvSpPr>
            <p:spPr>
              <a:xfrm>
                <a:off x="1165724" y="4900985"/>
                <a:ext cx="329769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그 중</a:t>
                </a:r>
                <a:r>
                  <a:rPr lang="en-US" altLang="ko-KR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, </a:t>
                </a:r>
                <a:r>
                  <a:rPr lang="ko-KR" altLang="en-US" sz="1500" spc="-150" dirty="0" err="1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부산항국제선용품유통센터</a:t>
                </a:r>
                <a:r>
                  <a:rPr lang="en-US" altLang="ko-KR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(BISC)</a:t>
                </a:r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의 경우</a:t>
                </a:r>
                <a:endPara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8EBF34-6D55-CDE7-4856-665301BC7E98}"/>
                  </a:ext>
                </a:extLst>
              </p:cNvPr>
              <p:cNvSpPr txBox="1"/>
              <p:nvPr/>
            </p:nvSpPr>
            <p:spPr>
              <a:xfrm>
                <a:off x="540346" y="5738176"/>
                <a:ext cx="305243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온라인이 아닌 </a:t>
                </a:r>
                <a:r>
                  <a:rPr lang="ko-KR" altLang="en-US" sz="1500" spc="-150" dirty="0">
                    <a:solidFill>
                      <a:srgbClr val="FF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오프라인 방식으로 거래 진행</a:t>
                </a:r>
                <a:endParaRPr lang="en-US" altLang="ko-KR" sz="1500" spc="-150" dirty="0">
                  <a:solidFill>
                    <a:srgbClr val="FF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F46F8BB-C49A-543A-D361-A3EABB83C314}"/>
                  </a:ext>
                </a:extLst>
              </p:cNvPr>
              <p:cNvSpPr txBox="1"/>
              <p:nvPr/>
            </p:nvSpPr>
            <p:spPr>
              <a:xfrm>
                <a:off x="540346" y="6061341"/>
                <a:ext cx="3834704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spc="-150" dirty="0">
                    <a:solidFill>
                      <a:srgbClr val="FF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외국인 선원들을 대상</a:t>
                </a:r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으로 시행되는 </a:t>
                </a:r>
                <a:r>
                  <a:rPr lang="ko-KR" altLang="en-US" sz="1500" spc="-150" dirty="0">
                    <a:solidFill>
                      <a:srgbClr val="FF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서비스 미흡</a:t>
                </a:r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한 상황</a:t>
                </a:r>
                <a:endPara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76B762F-DA2B-B9E4-9359-EC57DAFDC789}"/>
                  </a:ext>
                </a:extLst>
              </p:cNvPr>
              <p:cNvSpPr txBox="1"/>
              <p:nvPr/>
            </p:nvSpPr>
            <p:spPr>
              <a:xfrm>
                <a:off x="508872" y="5415011"/>
                <a:ext cx="502573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ko-KR" altLang="en-US" dirty="0"/>
                  <a:t>외국인 선호 품목 대상이 아닌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로프 및 튜브 등 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선박 관리 용품 위주의 판매</a:t>
                </a:r>
                <a:endParaRPr lang="en-US" altLang="ko-KR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49" name="그림 48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1E96BABF-D547-0BCA-2069-353AF46BFA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548" y="5476213"/>
                <a:ext cx="144344" cy="144344"/>
              </a:xfrm>
              <a:prstGeom prst="rect">
                <a:avLst/>
              </a:prstGeom>
            </p:spPr>
          </p:pic>
          <p:pic>
            <p:nvPicPr>
              <p:cNvPr id="50" name="그림 49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ACC544F2-3F40-ADF5-A141-BA7A71F3F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548" y="5827586"/>
                <a:ext cx="144344" cy="144344"/>
              </a:xfrm>
              <a:prstGeom prst="rect">
                <a:avLst/>
              </a:prstGeom>
            </p:spPr>
          </p:pic>
          <p:pic>
            <p:nvPicPr>
              <p:cNvPr id="51" name="그림 50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DF6E285A-51B2-0B7D-933A-411D61538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548" y="6148435"/>
                <a:ext cx="144344" cy="144344"/>
              </a:xfrm>
              <a:prstGeom prst="rect">
                <a:avLst/>
              </a:prstGeom>
            </p:spPr>
          </p:pic>
        </p:grp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697307CC-4D40-BF15-C278-9D8BF09F7A9E}"/>
                </a:ext>
              </a:extLst>
            </p:cNvPr>
            <p:cNvSpPr/>
            <p:nvPr/>
          </p:nvSpPr>
          <p:spPr>
            <a:xfrm>
              <a:off x="246835" y="1479018"/>
              <a:ext cx="5360763" cy="5001293"/>
            </a:xfrm>
            <a:prstGeom prst="roundRect">
              <a:avLst>
                <a:gd name="adj" fmla="val 3426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61236B0-74AE-67F0-74CA-764D20A76F19}"/>
                </a:ext>
              </a:extLst>
            </p:cNvPr>
            <p:cNvGrpSpPr/>
            <p:nvPr/>
          </p:nvGrpSpPr>
          <p:grpSpPr>
            <a:xfrm>
              <a:off x="1705247" y="1097703"/>
              <a:ext cx="2363178" cy="411131"/>
              <a:chOff x="1705247" y="1097703"/>
              <a:chExt cx="2363178" cy="411131"/>
            </a:xfrm>
          </p:grpSpPr>
          <p:sp>
            <p:nvSpPr>
              <p:cNvPr id="53" name="사각형: 둥근 위쪽 모서리 52">
                <a:extLst>
                  <a:ext uri="{FF2B5EF4-FFF2-40B4-BE49-F238E27FC236}">
                    <a16:creationId xmlns:a16="http://schemas.microsoft.com/office/drawing/2014/main" id="{EDE27D4F-741D-B91C-BECD-D8A946B284D5}"/>
                  </a:ext>
                </a:extLst>
              </p:cNvPr>
              <p:cNvSpPr/>
              <p:nvPr/>
            </p:nvSpPr>
            <p:spPr>
              <a:xfrm>
                <a:off x="1770300" y="1175731"/>
                <a:ext cx="2298125" cy="312997"/>
              </a:xfrm>
              <a:prstGeom prst="round2SameRect">
                <a:avLst>
                  <a:gd name="adj1" fmla="val 40200"/>
                  <a:gd name="adj2" fmla="val 0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83E5E9-BBAD-CDE8-70C7-C16352AE7F89}"/>
                  </a:ext>
                </a:extLst>
              </p:cNvPr>
              <p:cNvSpPr txBox="1"/>
              <p:nvPr/>
            </p:nvSpPr>
            <p:spPr>
              <a:xfrm>
                <a:off x="2048805" y="1185669"/>
                <a:ext cx="174919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spc="-15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부산항만공사의 현 상황</a:t>
                </a: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35A0C05-6943-904F-78ED-25F7AAA47C26}"/>
                  </a:ext>
                </a:extLst>
              </p:cNvPr>
              <p:cNvGrpSpPr/>
              <p:nvPr/>
            </p:nvGrpSpPr>
            <p:grpSpPr>
              <a:xfrm>
                <a:off x="1705247" y="1097703"/>
                <a:ext cx="292869" cy="323165"/>
                <a:chOff x="509016" y="2360461"/>
                <a:chExt cx="292869" cy="323165"/>
              </a:xfrm>
            </p:grpSpPr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EC7DD844-D1AC-F9AF-BE39-D24EA188AB73}"/>
                    </a:ext>
                  </a:extLst>
                </p:cNvPr>
                <p:cNvSpPr/>
                <p:nvPr/>
              </p:nvSpPr>
              <p:spPr>
                <a:xfrm>
                  <a:off x="509016" y="2360461"/>
                  <a:ext cx="292869" cy="292869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0B7ABA9-4FB3-3B60-B01E-1CB470964C20}"/>
                    </a:ext>
                  </a:extLst>
                </p:cNvPr>
                <p:cNvSpPr txBox="1"/>
                <p:nvPr/>
              </p:nvSpPr>
              <p:spPr>
                <a:xfrm>
                  <a:off x="509016" y="2360461"/>
                  <a:ext cx="27443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500" spc="-15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lvl1pPr>
                </a:lstStyle>
                <a:p>
                  <a:r>
                    <a:rPr lang="en-US" altLang="ko-KR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1</a:t>
                  </a:r>
                  <a:endParaRPr lang="ko-KR" alt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69" name="화살표: 오른쪽 68">
            <a:extLst>
              <a:ext uri="{FF2B5EF4-FFF2-40B4-BE49-F238E27FC236}">
                <a16:creationId xmlns:a16="http://schemas.microsoft.com/office/drawing/2014/main" id="{5BC6CC94-D6BA-65D4-59F4-47DCF13ADCB5}"/>
              </a:ext>
            </a:extLst>
          </p:cNvPr>
          <p:cNvSpPr/>
          <p:nvPr/>
        </p:nvSpPr>
        <p:spPr>
          <a:xfrm>
            <a:off x="5738710" y="3589181"/>
            <a:ext cx="374374" cy="484632"/>
          </a:xfrm>
          <a:prstGeom prst="rightArrow">
            <a:avLst>
              <a:gd name="adj1" fmla="val 29491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56FB15-C94F-E454-C03E-1B6587E1831F}"/>
              </a:ext>
            </a:extLst>
          </p:cNvPr>
          <p:cNvGrpSpPr/>
          <p:nvPr/>
        </p:nvGrpSpPr>
        <p:grpSpPr>
          <a:xfrm>
            <a:off x="6216878" y="1095031"/>
            <a:ext cx="5785375" cy="5385280"/>
            <a:chOff x="6216878" y="1095031"/>
            <a:chExt cx="5785375" cy="538528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C6E1A8-889E-C8A6-14C9-E9D056F7A6A4}"/>
                </a:ext>
              </a:extLst>
            </p:cNvPr>
            <p:cNvSpPr txBox="1"/>
            <p:nvPr/>
          </p:nvSpPr>
          <p:spPr>
            <a:xfrm>
              <a:off x="8170310" y="5415011"/>
              <a:ext cx="230704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 spc="-1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defRPr>
              </a:lvl1pPr>
            </a:lstStyle>
            <a:p>
              <a:pPr algn="ctr"/>
              <a:r>
                <a:rPr lang="ko-KR" altLang="en-US" dirty="0">
                  <a:solidFill>
                    <a:srgbClr val="FF0000"/>
                  </a:solidFill>
                </a:rPr>
                <a:t>온라인 </a:t>
              </a:r>
              <a:r>
                <a:rPr lang="ko-KR" altLang="en-US" dirty="0" err="1">
                  <a:solidFill>
                    <a:srgbClr val="FF0000"/>
                  </a:solidFill>
                </a:rPr>
                <a:t>선용품</a:t>
              </a:r>
              <a:r>
                <a:rPr lang="ko-KR" altLang="en-US" dirty="0">
                  <a:solidFill>
                    <a:srgbClr val="FF0000"/>
                  </a:solidFill>
                </a:rPr>
                <a:t> 구매 플랫폼 구축</a:t>
              </a:r>
              <a:r>
                <a:rPr lang="ko-KR" altLang="en-US" dirty="0"/>
                <a:t> </a:t>
              </a:r>
              <a:endParaRPr lang="en-US" altLang="ko-KR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ECAE81E-A2F3-963D-6AC0-3EE60509A6E8}"/>
                </a:ext>
              </a:extLst>
            </p:cNvPr>
            <p:cNvGrpSpPr/>
            <p:nvPr/>
          </p:nvGrpSpPr>
          <p:grpSpPr>
            <a:xfrm>
              <a:off x="7787410" y="1095031"/>
              <a:ext cx="2952348" cy="411131"/>
              <a:chOff x="7787410" y="1095031"/>
              <a:chExt cx="2952348" cy="411131"/>
            </a:xfrm>
          </p:grpSpPr>
          <p:sp>
            <p:nvSpPr>
              <p:cNvPr id="54" name="사각형: 둥근 위쪽 모서리 53">
                <a:extLst>
                  <a:ext uri="{FF2B5EF4-FFF2-40B4-BE49-F238E27FC236}">
                    <a16:creationId xmlns:a16="http://schemas.microsoft.com/office/drawing/2014/main" id="{E2186F97-9488-50FE-BFF2-5DD8A8CFD7D7}"/>
                  </a:ext>
                </a:extLst>
              </p:cNvPr>
              <p:cNvSpPr/>
              <p:nvPr/>
            </p:nvSpPr>
            <p:spPr>
              <a:xfrm>
                <a:off x="7959026" y="1173059"/>
                <a:ext cx="2780732" cy="312997"/>
              </a:xfrm>
              <a:prstGeom prst="round2SameRect">
                <a:avLst>
                  <a:gd name="adj1" fmla="val 40200"/>
                  <a:gd name="adj2" fmla="val 0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0C5DC52-F420-0FD2-6E5D-555177561981}"/>
                  </a:ext>
                </a:extLst>
              </p:cNvPr>
              <p:cNvSpPr txBox="1"/>
              <p:nvPr/>
            </p:nvSpPr>
            <p:spPr>
              <a:xfrm>
                <a:off x="8130968" y="1182997"/>
                <a:ext cx="227017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spc="-150" dirty="0" err="1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선용품</a:t>
                </a:r>
                <a:r>
                  <a:rPr lang="ko-KR" altLang="en-US" sz="1500" spc="-15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신규 비즈니스 모델 구축</a:t>
                </a:r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0B5A24FC-EAFB-8353-6257-C24FBC1C8B2F}"/>
                  </a:ext>
                </a:extLst>
              </p:cNvPr>
              <p:cNvGrpSpPr/>
              <p:nvPr/>
            </p:nvGrpSpPr>
            <p:grpSpPr>
              <a:xfrm>
                <a:off x="7787410" y="1095031"/>
                <a:ext cx="292869" cy="323165"/>
                <a:chOff x="509016" y="2360461"/>
                <a:chExt cx="292869" cy="323165"/>
              </a:xfrm>
            </p:grpSpPr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72F5FCC4-74B0-F58A-F527-2619D651363D}"/>
                    </a:ext>
                  </a:extLst>
                </p:cNvPr>
                <p:cNvSpPr/>
                <p:nvPr/>
              </p:nvSpPr>
              <p:spPr>
                <a:xfrm>
                  <a:off x="509016" y="2360461"/>
                  <a:ext cx="292869" cy="292869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15D708A-3156-9BE7-22A4-987243DA6E3F}"/>
                    </a:ext>
                  </a:extLst>
                </p:cNvPr>
                <p:cNvSpPr txBox="1"/>
                <p:nvPr/>
              </p:nvSpPr>
              <p:spPr>
                <a:xfrm>
                  <a:off x="509016" y="2360461"/>
                  <a:ext cx="274434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500" spc="-150"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lvl1pPr>
                </a:lstStyle>
                <a:p>
                  <a:r>
                    <a:rPr lang="en-US" altLang="ko-KR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2</a:t>
                  </a:r>
                  <a:endParaRPr lang="ko-KR" alt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73135DB-C0AC-AA63-34FB-99049EC220D1}"/>
                </a:ext>
              </a:extLst>
            </p:cNvPr>
            <p:cNvGrpSpPr/>
            <p:nvPr/>
          </p:nvGrpSpPr>
          <p:grpSpPr>
            <a:xfrm>
              <a:off x="6682397" y="2365868"/>
              <a:ext cx="5135888" cy="2910286"/>
              <a:chOff x="6682397" y="2365868"/>
              <a:chExt cx="5135888" cy="2910286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E059E700-3E5D-34F1-BE59-C330FBAB7E62}"/>
                  </a:ext>
                </a:extLst>
              </p:cNvPr>
              <p:cNvSpPr/>
              <p:nvPr/>
            </p:nvSpPr>
            <p:spPr>
              <a:xfrm>
                <a:off x="9204486" y="2713036"/>
                <a:ext cx="2613799" cy="109383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C713D59-C3F7-53EB-B37A-A34ACF8C7AED}"/>
                  </a:ext>
                </a:extLst>
              </p:cNvPr>
              <p:cNvSpPr txBox="1"/>
              <p:nvPr/>
            </p:nvSpPr>
            <p:spPr>
              <a:xfrm>
                <a:off x="10327931" y="4323377"/>
                <a:ext cx="148790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기존 비즈니스 모델 </a:t>
                </a:r>
                <a:endPara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  <a:p>
                <a:pPr algn="ctr"/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추가 인사이트</a:t>
                </a:r>
              </a:p>
            </p:txBody>
          </p:sp>
          <p:pic>
            <p:nvPicPr>
              <p:cNvPr id="41" name="Google Shape;142;p4">
                <a:extLst>
                  <a:ext uri="{FF2B5EF4-FFF2-40B4-BE49-F238E27FC236}">
                    <a16:creationId xmlns:a16="http://schemas.microsoft.com/office/drawing/2014/main" id="{D495BE39-64D8-D720-328C-D5E4B6500208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682397" y="2365868"/>
                <a:ext cx="4844452" cy="291028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4F7A1842-2809-422A-3B0A-B74D1B671353}"/>
                  </a:ext>
                </a:extLst>
              </p:cNvPr>
              <p:cNvCxnSpPr/>
              <p:nvPr/>
            </p:nvCxnSpPr>
            <p:spPr>
              <a:xfrm>
                <a:off x="10935371" y="3806634"/>
                <a:ext cx="0" cy="45361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E0A1F65B-7679-3BFB-E513-59EFFA43031E}"/>
                </a:ext>
              </a:extLst>
            </p:cNvPr>
            <p:cNvSpPr/>
            <p:nvPr/>
          </p:nvSpPr>
          <p:spPr>
            <a:xfrm>
              <a:off x="6216878" y="1479018"/>
              <a:ext cx="5785375" cy="5001293"/>
            </a:xfrm>
            <a:prstGeom prst="roundRect">
              <a:avLst>
                <a:gd name="adj" fmla="val 3426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85AF36C-0FF0-31CC-577F-5A41783D3007}"/>
                </a:ext>
              </a:extLst>
            </p:cNvPr>
            <p:cNvSpPr txBox="1"/>
            <p:nvPr/>
          </p:nvSpPr>
          <p:spPr>
            <a:xfrm>
              <a:off x="7597468" y="5742398"/>
              <a:ext cx="342433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 spc="-1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defRPr>
              </a:lvl1pPr>
            </a:lstStyle>
            <a:p>
              <a:r>
                <a:rPr lang="ko-KR" altLang="en-US" dirty="0">
                  <a:solidFill>
                    <a:srgbClr val="FF0000"/>
                  </a:solidFill>
                </a:rPr>
                <a:t>체류 시간별 부산 관광코스 정보 제공 서비스 기획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CE1D5C9-0100-68AD-D913-3B9037DAF24D}"/>
                </a:ext>
              </a:extLst>
            </p:cNvPr>
            <p:cNvSpPr txBox="1"/>
            <p:nvPr/>
          </p:nvSpPr>
          <p:spPr>
            <a:xfrm>
              <a:off x="7214189" y="6062423"/>
              <a:ext cx="413125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500" spc="-15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defRPr>
              </a:lvl1pPr>
            </a:lstStyle>
            <a:p>
              <a:r>
                <a:rPr lang="ko-KR" altLang="en-US" dirty="0"/>
                <a:t>이에 맞춰 각 서비스별 필요한 과업에 따라 데이터 분석 진행 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7031F9B-11B4-902E-DDA4-2FD049C12969}"/>
                </a:ext>
              </a:extLst>
            </p:cNvPr>
            <p:cNvSpPr txBox="1"/>
            <p:nvPr/>
          </p:nvSpPr>
          <p:spPr>
            <a:xfrm>
              <a:off x="8131496" y="1695735"/>
              <a:ext cx="219643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부산항 국제선용품유통센터의 </a:t>
              </a:r>
              <a:endParaRPr lang="en-US" altLang="ko-KR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구체화 및 개선 필요</a:t>
              </a:r>
              <a:endParaRPr lang="en-US" altLang="ko-KR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pic>
          <p:nvPicPr>
            <p:cNvPr id="85" name="그림 8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213187DC-C097-1447-884A-2FE256A15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966" y="5479363"/>
              <a:ext cx="144344" cy="144344"/>
            </a:xfrm>
            <a:prstGeom prst="rect">
              <a:avLst/>
            </a:prstGeom>
          </p:spPr>
        </p:pic>
        <p:pic>
          <p:nvPicPr>
            <p:cNvPr id="86" name="그림 8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78D717C9-53FF-3588-0852-0CCC96A84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3124" y="5806750"/>
              <a:ext cx="144344" cy="144344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2CB2A9F7-F8D3-42AE-FC76-3FD58330BAF3}"/>
              </a:ext>
            </a:extLst>
          </p:cNvPr>
          <p:cNvSpPr txBox="1"/>
          <p:nvPr/>
        </p:nvSpPr>
        <p:spPr>
          <a:xfrm>
            <a:off x="12493688" y="1387900"/>
            <a:ext cx="7809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물동량과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E1531-A72C-6CA0-14D1-6FAA25377E3E}"/>
              </a:ext>
            </a:extLst>
          </p:cNvPr>
          <p:cNvSpPr txBox="1"/>
          <p:nvPr/>
        </p:nvSpPr>
        <p:spPr>
          <a:xfrm>
            <a:off x="188115" y="153351"/>
            <a:ext cx="2172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</a:rPr>
              <a:t>프로젝트 수립 배경</a:t>
            </a:r>
          </a:p>
        </p:txBody>
      </p:sp>
    </p:spTree>
    <p:extLst>
      <p:ext uri="{BB962C8B-B14F-4D97-AF65-F5344CB8AC3E}">
        <p14:creationId xmlns:p14="http://schemas.microsoft.com/office/powerpoint/2010/main" val="3669077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8E79F-F00E-F1D2-DD08-CF192C1C7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6B7E4B-5CAE-0E67-2D5A-C8B673D0CBCF}"/>
              </a:ext>
            </a:extLst>
          </p:cNvPr>
          <p:cNvSpPr txBox="1"/>
          <p:nvPr/>
        </p:nvSpPr>
        <p:spPr>
          <a:xfrm>
            <a:off x="12493690" y="14852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글꼴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4251A-C8A9-A491-6549-2F539A0CFD72}"/>
              </a:ext>
            </a:extLst>
          </p:cNvPr>
          <p:cNvSpPr txBox="1"/>
          <p:nvPr/>
        </p:nvSpPr>
        <p:spPr>
          <a:xfrm>
            <a:off x="12493688" y="753516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글꼴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0106E5-662F-F11E-ACFB-07C346F60595}"/>
              </a:ext>
            </a:extLst>
          </p:cNvPr>
          <p:cNvSpPr txBox="1"/>
          <p:nvPr/>
        </p:nvSpPr>
        <p:spPr>
          <a:xfrm>
            <a:off x="12493689" y="384184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글꼴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A1B0A2-ECF4-73FC-A2D3-69AE26919494}"/>
              </a:ext>
            </a:extLst>
          </p:cNvPr>
          <p:cNvSpPr txBox="1"/>
          <p:nvPr/>
        </p:nvSpPr>
        <p:spPr>
          <a:xfrm>
            <a:off x="381988" y="838347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수집 및 </a:t>
            </a:r>
            <a:r>
              <a:rPr lang="ko-KR" altLang="en-US" spc="-15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전처리</a:t>
            </a:r>
            <a:endParaRPr lang="ko-KR" altLang="en-US" spc="-15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AF43D7-0C32-A347-9BD7-B10DA0D4DDFA}"/>
              </a:ext>
            </a:extLst>
          </p:cNvPr>
          <p:cNvSpPr txBox="1"/>
          <p:nvPr/>
        </p:nvSpPr>
        <p:spPr>
          <a:xfrm>
            <a:off x="608881" y="1205159"/>
            <a:ext cx="581120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：물동량의 연관 분석을 위해 시계열 및 </a:t>
            </a:r>
            <a:r>
              <a:rPr lang="ko-KR" altLang="en-US" sz="1700" spc="-15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크롤링을</a:t>
            </a:r>
            <a:r>
              <a:rPr lang="ko-KR" altLang="en-US" sz="17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통한 데이터 수집 및 정제</a:t>
            </a:r>
            <a:endParaRPr lang="en-US" altLang="ko-KR" sz="1700" spc="-15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42F5CB-A4F7-3CBF-CF21-BEC8CE776608}"/>
              </a:ext>
            </a:extLst>
          </p:cNvPr>
          <p:cNvSpPr/>
          <p:nvPr/>
        </p:nvSpPr>
        <p:spPr>
          <a:xfrm>
            <a:off x="271789" y="883891"/>
            <a:ext cx="77821" cy="475565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A7BFA73-143E-3E65-85B7-0EE06F73A2D8}"/>
              </a:ext>
            </a:extLst>
          </p:cNvPr>
          <p:cNvGrpSpPr/>
          <p:nvPr/>
        </p:nvGrpSpPr>
        <p:grpSpPr>
          <a:xfrm>
            <a:off x="807632" y="1668911"/>
            <a:ext cx="9131568" cy="1721717"/>
            <a:chOff x="807632" y="1668911"/>
            <a:chExt cx="9131568" cy="1721717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B86721BD-040A-DCAB-6F3C-1CB2E17759AC}"/>
                </a:ext>
              </a:extLst>
            </p:cNvPr>
            <p:cNvSpPr/>
            <p:nvPr/>
          </p:nvSpPr>
          <p:spPr>
            <a:xfrm>
              <a:off x="807632" y="1668911"/>
              <a:ext cx="1517730" cy="353943"/>
            </a:xfrm>
            <a:prstGeom prst="roundRect">
              <a:avLst/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8C0249-EED0-4BEB-1B38-797DD3D537AC}"/>
                </a:ext>
              </a:extLst>
            </p:cNvPr>
            <p:cNvSpPr txBox="1"/>
            <p:nvPr/>
          </p:nvSpPr>
          <p:spPr>
            <a:xfrm>
              <a:off x="914981" y="1699689"/>
              <a:ext cx="130195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데이터 수집 출처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BF2AC1D-3165-9069-5ED4-3E124A252332}"/>
                </a:ext>
              </a:extLst>
            </p:cNvPr>
            <p:cNvGrpSpPr/>
            <p:nvPr/>
          </p:nvGrpSpPr>
          <p:grpSpPr>
            <a:xfrm>
              <a:off x="1157420" y="2095117"/>
              <a:ext cx="8781780" cy="1295511"/>
              <a:chOff x="1157420" y="2095117"/>
              <a:chExt cx="8781780" cy="1295511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1A9C8C-E446-31A1-1DFD-43CC500482A4}"/>
                  </a:ext>
                </a:extLst>
              </p:cNvPr>
              <p:cNvSpPr txBox="1"/>
              <p:nvPr/>
            </p:nvSpPr>
            <p:spPr>
              <a:xfrm>
                <a:off x="1226815" y="2095117"/>
                <a:ext cx="871238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체류 시간 </a:t>
                </a:r>
                <a:r>
                  <a:rPr lang="en-US" altLang="ko-KR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: </a:t>
                </a:r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공공데이터 </a:t>
                </a:r>
                <a:r>
                  <a:rPr lang="en-US" altLang="ko-KR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– </a:t>
                </a:r>
                <a:r>
                  <a:rPr lang="ko-KR" altLang="en-US" sz="1500" spc="-150" dirty="0" err="1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부산신항국제터미널</a:t>
                </a:r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정보서비스 </a:t>
                </a:r>
                <a:r>
                  <a:rPr lang="en-US" altLang="ko-KR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(</a:t>
                </a:r>
                <a:r>
                  <a:rPr lang="en-US" altLang="ko-KR" sz="1400" b="0" i="0" u="sng" dirty="0">
                    <a:solidFill>
                      <a:srgbClr val="1155CC"/>
                    </a:solidFill>
                    <a:effectLst/>
                    <a:latin typeface="Arial" panose="020B0604020202020204" pitchFamily="34" charset="0"/>
                    <a:hlinkClick r:id="rId2"/>
                  </a:rPr>
                  <a:t>https://www.pnitl.com/infoservice/vessel/vslScheduleList.jsp</a:t>
                </a:r>
                <a:r>
                  <a:rPr lang="en-US" altLang="ko-KR" sz="1500" b="0" i="0" u="sng" spc="-150" dirty="0">
                    <a:solidFill>
                      <a:srgbClr val="1155CC"/>
                    </a:solidFill>
                    <a:effectLst/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)</a:t>
                </a:r>
                <a:endParaRPr lang="en-US" altLang="ko-KR" sz="14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0CF2F7-29F7-30F7-D6A2-F4E6F7A9E5E8}"/>
                  </a:ext>
                </a:extLst>
              </p:cNvPr>
              <p:cNvSpPr txBox="1"/>
              <p:nvPr/>
            </p:nvSpPr>
            <p:spPr>
              <a:xfrm>
                <a:off x="1226815" y="2425769"/>
                <a:ext cx="628858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물동량 </a:t>
                </a:r>
                <a:r>
                  <a:rPr lang="en-US" altLang="ko-KR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: </a:t>
                </a:r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부산항만공사 사이트 </a:t>
                </a:r>
                <a:r>
                  <a:rPr lang="en-US" altLang="ko-KR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-&gt; </a:t>
                </a:r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부산항 통계 </a:t>
                </a:r>
                <a:r>
                  <a:rPr lang="en-US" altLang="ko-KR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-&gt; Port-MIS(</a:t>
                </a:r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화물</a:t>
                </a:r>
                <a:r>
                  <a:rPr lang="en-US" altLang="ko-KR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) -&gt; </a:t>
                </a:r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월별 화물 처리실적</a:t>
                </a:r>
                <a:r>
                  <a:rPr lang="en-US" altLang="ko-KR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(</a:t>
                </a:r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확정</a:t>
                </a:r>
                <a:r>
                  <a:rPr lang="en-US" altLang="ko-KR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) </a:t>
                </a:r>
                <a:endPara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BABCC85C-C242-1F6C-58D3-4CF9AC8CFC3E}"/>
                  </a:ext>
                </a:extLst>
              </p:cNvPr>
              <p:cNvSpPr/>
              <p:nvPr/>
            </p:nvSpPr>
            <p:spPr>
              <a:xfrm flipH="1">
                <a:off x="1157420" y="2208263"/>
                <a:ext cx="50676" cy="50676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B759B6A-82F0-E55D-DE2B-A7B564087B1C}"/>
                  </a:ext>
                </a:extLst>
              </p:cNvPr>
              <p:cNvSpPr txBox="1"/>
              <p:nvPr/>
            </p:nvSpPr>
            <p:spPr>
              <a:xfrm>
                <a:off x="1226815" y="2746616"/>
                <a:ext cx="198163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기간 </a:t>
                </a:r>
                <a:r>
                  <a:rPr lang="en-US" altLang="ko-KR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: 2013. 01 ~ 2023. 12</a:t>
                </a:r>
                <a:endParaRPr lang="ko-KR" altLang="en-US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C1FD63BA-B98F-4AFA-81B7-BB294EC7C2A2}"/>
                  </a:ext>
                </a:extLst>
              </p:cNvPr>
              <p:cNvSpPr/>
              <p:nvPr/>
            </p:nvSpPr>
            <p:spPr>
              <a:xfrm flipH="1">
                <a:off x="1157420" y="2542263"/>
                <a:ext cx="50676" cy="50676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37204C90-60A1-664B-C719-E9CB5350B214}"/>
                  </a:ext>
                </a:extLst>
              </p:cNvPr>
              <p:cNvSpPr/>
              <p:nvPr/>
            </p:nvSpPr>
            <p:spPr>
              <a:xfrm flipH="1">
                <a:off x="1157420" y="2886095"/>
                <a:ext cx="50676" cy="50676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5E8DD4-1FFE-90BE-E4BE-548330DDEE2C}"/>
                  </a:ext>
                </a:extLst>
              </p:cNvPr>
              <p:cNvSpPr txBox="1"/>
              <p:nvPr/>
            </p:nvSpPr>
            <p:spPr>
              <a:xfrm>
                <a:off x="1226815" y="3067463"/>
                <a:ext cx="223651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수집 데이터 타입  </a:t>
                </a:r>
                <a:r>
                  <a:rPr lang="en-US" altLang="ko-KR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: </a:t>
                </a:r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정형 데이터</a:t>
                </a: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6DAFC13A-CFF2-220D-DF8F-C174D1AA6C7F}"/>
                  </a:ext>
                </a:extLst>
              </p:cNvPr>
              <p:cNvSpPr/>
              <p:nvPr/>
            </p:nvSpPr>
            <p:spPr>
              <a:xfrm flipH="1">
                <a:off x="1157420" y="3177126"/>
                <a:ext cx="50676" cy="50676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0181704-59B1-3D45-3FAA-67899BFECC74}"/>
              </a:ext>
            </a:extLst>
          </p:cNvPr>
          <p:cNvGrpSpPr/>
          <p:nvPr/>
        </p:nvGrpSpPr>
        <p:grpSpPr>
          <a:xfrm>
            <a:off x="807631" y="3485239"/>
            <a:ext cx="10354011" cy="3220291"/>
            <a:chOff x="807631" y="3485239"/>
            <a:chExt cx="10354011" cy="3220291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AE5B1F4-C602-751E-97B6-8F66D220605D}"/>
                </a:ext>
              </a:extLst>
            </p:cNvPr>
            <p:cNvSpPr/>
            <p:nvPr/>
          </p:nvSpPr>
          <p:spPr>
            <a:xfrm>
              <a:off x="807631" y="3485239"/>
              <a:ext cx="1517729" cy="353943"/>
            </a:xfrm>
            <a:prstGeom prst="roundRect">
              <a:avLst/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EA7712-BA83-9976-B910-108368418EC5}"/>
                </a:ext>
              </a:extLst>
            </p:cNvPr>
            <p:cNvSpPr txBox="1"/>
            <p:nvPr/>
          </p:nvSpPr>
          <p:spPr>
            <a:xfrm>
              <a:off x="1082494" y="3507311"/>
              <a:ext cx="96693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데이터 정보</a:t>
              </a: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852245A5-E59F-2E40-AA0B-39EAE73F0FB0}"/>
                </a:ext>
              </a:extLst>
            </p:cNvPr>
            <p:cNvGrpSpPr/>
            <p:nvPr/>
          </p:nvGrpSpPr>
          <p:grpSpPr>
            <a:xfrm>
              <a:off x="1082493" y="3925906"/>
              <a:ext cx="10079149" cy="2779624"/>
              <a:chOff x="1082493" y="3925906"/>
              <a:chExt cx="10079149" cy="2779624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0545C4D7-560F-9B65-9024-EF6D79171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" r="1049" b="8775"/>
              <a:stretch/>
            </p:blipFill>
            <p:spPr>
              <a:xfrm>
                <a:off x="7993317" y="3989333"/>
                <a:ext cx="2536038" cy="2387276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CE10FCF4-6CE3-22E7-83BD-BE8E800956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828" b="10701"/>
              <a:stretch/>
            </p:blipFill>
            <p:spPr>
              <a:xfrm>
                <a:off x="4827836" y="3989333"/>
                <a:ext cx="2364750" cy="238727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E5259924-0280-226F-3C38-4F37FC4333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155" b="9982"/>
              <a:stretch/>
            </p:blipFill>
            <p:spPr>
              <a:xfrm>
                <a:off x="2021684" y="4084376"/>
                <a:ext cx="2002436" cy="2311689"/>
              </a:xfrm>
              <a:prstGeom prst="rect">
                <a:avLst/>
              </a:prstGeom>
            </p:spPr>
          </p:pic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A440EB87-F800-70B4-15EE-157D143607F5}"/>
                  </a:ext>
                </a:extLst>
              </p:cNvPr>
              <p:cNvSpPr/>
              <p:nvPr/>
            </p:nvSpPr>
            <p:spPr>
              <a:xfrm>
                <a:off x="1082493" y="3925906"/>
                <a:ext cx="10079149" cy="2779624"/>
              </a:xfrm>
              <a:prstGeom prst="roundRect">
                <a:avLst>
                  <a:gd name="adj" fmla="val 3964"/>
                </a:avLst>
              </a:prstGeom>
              <a:noFill/>
              <a:ln>
                <a:solidFill>
                  <a:srgbClr val="76717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0FA99EB-47CA-09B1-8D8E-3FC7ED55FC76}"/>
                  </a:ext>
                </a:extLst>
              </p:cNvPr>
              <p:cNvSpPr txBox="1"/>
              <p:nvPr/>
            </p:nvSpPr>
            <p:spPr>
              <a:xfrm>
                <a:off x="2032887" y="6373115"/>
                <a:ext cx="198002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ko-KR" altLang="en-US" sz="1300" dirty="0"/>
                  <a:t>▲ 시계열별 외국선원 체류 시간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2320D8-0517-F5A8-8394-41D236FBD6AD}"/>
                  </a:ext>
                </a:extLst>
              </p:cNvPr>
              <p:cNvSpPr txBox="1"/>
              <p:nvPr/>
            </p:nvSpPr>
            <p:spPr>
              <a:xfrm>
                <a:off x="4964921" y="6376609"/>
                <a:ext cx="2262158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ko-KR" altLang="en-US" sz="1300" dirty="0"/>
                  <a:t>▲ 컨테이너 처리 실적 합계 </a:t>
                </a:r>
                <a:r>
                  <a:rPr lang="en-US" altLang="ko-KR" sz="1300" dirty="0"/>
                  <a:t>(</a:t>
                </a:r>
                <a:r>
                  <a:rPr lang="ko-KR" altLang="en-US" sz="1300" dirty="0"/>
                  <a:t>단위 </a:t>
                </a:r>
                <a:r>
                  <a:rPr lang="en-US" altLang="ko-KR" sz="1300" dirty="0"/>
                  <a:t>: </a:t>
                </a:r>
                <a:r>
                  <a:rPr lang="ko-KR" altLang="en-US" sz="1300" dirty="0"/>
                  <a:t>톤</a:t>
                </a:r>
                <a:r>
                  <a:rPr lang="en-US" altLang="ko-KR" sz="1300" dirty="0"/>
                  <a:t>)</a:t>
                </a:r>
                <a:endParaRPr lang="ko-KR" altLang="en-US" sz="1300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131BCEF-D81F-A2C1-A4E2-68126B8D6029}"/>
                  </a:ext>
                </a:extLst>
              </p:cNvPr>
              <p:cNvSpPr txBox="1"/>
              <p:nvPr/>
            </p:nvSpPr>
            <p:spPr>
              <a:xfrm>
                <a:off x="8027810" y="6376609"/>
                <a:ext cx="2651688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ko-KR" altLang="en-US" sz="1300" dirty="0"/>
                  <a:t>▲ 외국 선원 체류 시간 </a:t>
                </a:r>
                <a:r>
                  <a:rPr lang="en-US" altLang="ko-KR" sz="1300" dirty="0"/>
                  <a:t>+ </a:t>
                </a:r>
                <a:r>
                  <a:rPr lang="ko-KR" altLang="en-US" sz="1300" dirty="0"/>
                  <a:t>컨테이너 처리 실적</a:t>
                </a:r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E3A7797-A225-2D42-7250-7C1E2CC0DAC8}"/>
              </a:ext>
            </a:extLst>
          </p:cNvPr>
          <p:cNvSpPr txBox="1"/>
          <p:nvPr/>
        </p:nvSpPr>
        <p:spPr>
          <a:xfrm>
            <a:off x="188115" y="153351"/>
            <a:ext cx="3930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</a:rPr>
              <a:t>수행 내용</a:t>
            </a:r>
            <a:r>
              <a:rPr lang="en-US" altLang="ko-KR" sz="2000" dirty="0">
                <a:solidFill>
                  <a:schemeClr val="bg1"/>
                </a:solidFill>
              </a:rPr>
              <a:t>(1) : </a:t>
            </a:r>
            <a:r>
              <a:rPr lang="ko-KR" altLang="en-US" sz="2000" dirty="0" err="1">
                <a:solidFill>
                  <a:schemeClr val="bg1"/>
                </a:solidFill>
              </a:rPr>
              <a:t>선용품</a:t>
            </a:r>
            <a:r>
              <a:rPr lang="ko-KR" altLang="en-US" sz="2000" dirty="0">
                <a:solidFill>
                  <a:schemeClr val="bg1"/>
                </a:solidFill>
              </a:rPr>
              <a:t> 구매 플랫폼 구축</a:t>
            </a:r>
          </a:p>
        </p:txBody>
      </p:sp>
    </p:spTree>
    <p:extLst>
      <p:ext uri="{BB962C8B-B14F-4D97-AF65-F5344CB8AC3E}">
        <p14:creationId xmlns:p14="http://schemas.microsoft.com/office/powerpoint/2010/main" val="807043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FA6C6-FF5B-CBD0-9B9A-CB819D8F0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E79A79-C609-576E-CA1F-BCA303CFD93E}"/>
              </a:ext>
            </a:extLst>
          </p:cNvPr>
          <p:cNvSpPr txBox="1"/>
          <p:nvPr/>
        </p:nvSpPr>
        <p:spPr>
          <a:xfrm>
            <a:off x="12493690" y="14852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글꼴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49DE33-BA9E-32F3-5216-8B868E995EAC}"/>
              </a:ext>
            </a:extLst>
          </p:cNvPr>
          <p:cNvSpPr txBox="1"/>
          <p:nvPr/>
        </p:nvSpPr>
        <p:spPr>
          <a:xfrm>
            <a:off x="12493688" y="753516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글꼴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252B2-7AB8-3240-25AB-7CB0F41634B3}"/>
              </a:ext>
            </a:extLst>
          </p:cNvPr>
          <p:cNvSpPr txBox="1"/>
          <p:nvPr/>
        </p:nvSpPr>
        <p:spPr>
          <a:xfrm>
            <a:off x="12493689" y="384184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글꼴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8F655B-6361-9341-D3DE-D15A5E57E66E}"/>
              </a:ext>
            </a:extLst>
          </p:cNvPr>
          <p:cNvSpPr txBox="1"/>
          <p:nvPr/>
        </p:nvSpPr>
        <p:spPr>
          <a:xfrm>
            <a:off x="381988" y="838347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pc="-1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연관 분석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6C8D11-ED7D-8F1F-DE16-71CF9F8F0015}"/>
              </a:ext>
            </a:extLst>
          </p:cNvPr>
          <p:cNvSpPr txBox="1"/>
          <p:nvPr/>
        </p:nvSpPr>
        <p:spPr>
          <a:xfrm>
            <a:off x="608881" y="1205159"/>
            <a:ext cx="628248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：물동량과 체류시간의 연관 분석을 통한 </a:t>
            </a:r>
            <a:r>
              <a:rPr lang="ko-KR" altLang="en-US" sz="1700" spc="-15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선용품</a:t>
            </a:r>
            <a:r>
              <a:rPr lang="ko-KR" altLang="en-US" sz="17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구매 플랫폼 서비스의 니즈 파악</a:t>
            </a:r>
          </a:p>
        </p:txBody>
      </p:sp>
      <p:pic>
        <p:nvPicPr>
          <p:cNvPr id="37" name="그림 36" descr="블랙, 어둠이(가) 표시된 사진&#10;&#10;자동 생성된 설명">
            <a:extLst>
              <a:ext uri="{FF2B5EF4-FFF2-40B4-BE49-F238E27FC236}">
                <a16:creationId xmlns:a16="http://schemas.microsoft.com/office/drawing/2014/main" id="{91B395A2-2FFC-60B1-C61F-41371C15D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896" y="1610334"/>
            <a:ext cx="258257" cy="258257"/>
          </a:xfrm>
          <a:prstGeom prst="rect">
            <a:avLst/>
          </a:prstGeom>
        </p:spPr>
      </p:pic>
      <p:pic>
        <p:nvPicPr>
          <p:cNvPr id="45" name="그림 44" descr="블랙, 어둠이(가) 표시된 사진&#10;&#10;자동 생성된 설명">
            <a:extLst>
              <a:ext uri="{FF2B5EF4-FFF2-40B4-BE49-F238E27FC236}">
                <a16:creationId xmlns:a16="http://schemas.microsoft.com/office/drawing/2014/main" id="{13AB8B87-6CBF-3F0B-E5E0-2BB48C988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7010" y="3331233"/>
            <a:ext cx="425759" cy="425759"/>
          </a:xfrm>
          <a:prstGeom prst="rect">
            <a:avLst/>
          </a:prstGeom>
        </p:spPr>
      </p:pic>
      <p:pic>
        <p:nvPicPr>
          <p:cNvPr id="47" name="그림 46" descr="블랙, 어둠이(가) 표시된 사진&#10;&#10;자동 생성된 설명">
            <a:extLst>
              <a:ext uri="{FF2B5EF4-FFF2-40B4-BE49-F238E27FC236}">
                <a16:creationId xmlns:a16="http://schemas.microsoft.com/office/drawing/2014/main" id="{EF874637-E330-758D-E467-10AF5A910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636" y="2726611"/>
            <a:ext cx="425759" cy="425759"/>
          </a:xfrm>
          <a:prstGeom prst="rect">
            <a:avLst/>
          </a:prstGeom>
        </p:spPr>
      </p:pic>
      <p:pic>
        <p:nvPicPr>
          <p:cNvPr id="49" name="그림 48" descr="블랙, 어둠이(가) 표시된 사진&#10;&#10;자동 생성된 설명">
            <a:extLst>
              <a:ext uri="{FF2B5EF4-FFF2-40B4-BE49-F238E27FC236}">
                <a16:creationId xmlns:a16="http://schemas.microsoft.com/office/drawing/2014/main" id="{C6663F43-60C3-3484-C298-5E3C42D86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768" y="2147180"/>
            <a:ext cx="233732" cy="23373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C1D763-3E5F-EED1-D161-922F2B9EF8C8}"/>
              </a:ext>
            </a:extLst>
          </p:cNvPr>
          <p:cNvGrpSpPr/>
          <p:nvPr/>
        </p:nvGrpSpPr>
        <p:grpSpPr>
          <a:xfrm>
            <a:off x="6264033" y="1598858"/>
            <a:ext cx="5567825" cy="2621410"/>
            <a:chOff x="6264033" y="1598858"/>
            <a:chExt cx="5567825" cy="262141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DD5DEAD-DDDB-6D04-EC70-9CC7FE9C5651}"/>
                </a:ext>
              </a:extLst>
            </p:cNvPr>
            <p:cNvGrpSpPr/>
            <p:nvPr/>
          </p:nvGrpSpPr>
          <p:grpSpPr>
            <a:xfrm>
              <a:off x="6538721" y="1740709"/>
              <a:ext cx="4999505" cy="2341731"/>
              <a:chOff x="6538721" y="1740709"/>
              <a:chExt cx="4999505" cy="2341731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8DA0ECAD-94D8-02D0-E542-D61240EE1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57663" y="2222299"/>
                <a:ext cx="4980563" cy="1860141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19ECD28-62B3-790D-0518-7924F6515605}"/>
                  </a:ext>
                </a:extLst>
              </p:cNvPr>
              <p:cNvSpPr txBox="1"/>
              <p:nvPr/>
            </p:nvSpPr>
            <p:spPr>
              <a:xfrm>
                <a:off x="6538721" y="1740709"/>
                <a:ext cx="355257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b="1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3. </a:t>
                </a:r>
                <a:r>
                  <a:rPr lang="ko-KR" altLang="en-US" sz="1500" b="1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시간 흐름에 따른 물동량과 체류시간의 증감 추세</a:t>
                </a:r>
              </a:p>
            </p:txBody>
          </p:sp>
        </p:grp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5A1D4220-3F6C-E78B-FF85-53FAA145AA71}"/>
                </a:ext>
              </a:extLst>
            </p:cNvPr>
            <p:cNvSpPr/>
            <p:nvPr/>
          </p:nvSpPr>
          <p:spPr>
            <a:xfrm>
              <a:off x="6264033" y="1598858"/>
              <a:ext cx="5567825" cy="2621410"/>
            </a:xfrm>
            <a:prstGeom prst="roundRect">
              <a:avLst>
                <a:gd name="adj" fmla="val 2530"/>
              </a:avLst>
            </a:prstGeom>
            <a:noFill/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276C8F7-DF79-2E45-F7A5-C62C4CF0C454}"/>
              </a:ext>
            </a:extLst>
          </p:cNvPr>
          <p:cNvSpPr txBox="1"/>
          <p:nvPr/>
        </p:nvSpPr>
        <p:spPr>
          <a:xfrm>
            <a:off x="12646088" y="905916"/>
            <a:ext cx="4828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글꼴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2888C76-7CDE-AFC3-6CF5-64AEDA43FDB0}"/>
              </a:ext>
            </a:extLst>
          </p:cNvPr>
          <p:cNvGrpSpPr/>
          <p:nvPr/>
        </p:nvGrpSpPr>
        <p:grpSpPr>
          <a:xfrm>
            <a:off x="376209" y="1623540"/>
            <a:ext cx="5567825" cy="5083209"/>
            <a:chOff x="376209" y="1623540"/>
            <a:chExt cx="5567825" cy="508320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37A976D-230D-CB03-E92F-0460EDDB483F}"/>
                </a:ext>
              </a:extLst>
            </p:cNvPr>
            <p:cNvGrpSpPr/>
            <p:nvPr/>
          </p:nvGrpSpPr>
          <p:grpSpPr>
            <a:xfrm>
              <a:off x="640805" y="2085721"/>
              <a:ext cx="5052465" cy="857235"/>
              <a:chOff x="640805" y="2085721"/>
              <a:chExt cx="5052465" cy="857235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02414661-1D86-9BB4-9803-1E31C500D4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6352" r="24754" b="-8596"/>
              <a:stretch/>
            </p:blipFill>
            <p:spPr>
              <a:xfrm>
                <a:off x="730868" y="2085721"/>
                <a:ext cx="4676976" cy="526991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B31501-2CC5-0B5C-3F4C-64BE35AE9BF1}"/>
                  </a:ext>
                </a:extLst>
              </p:cNvPr>
              <p:cNvSpPr txBox="1"/>
              <p:nvPr/>
            </p:nvSpPr>
            <p:spPr>
              <a:xfrm>
                <a:off x="940046" y="2608504"/>
                <a:ext cx="4753224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ko-KR" altLang="en-US" dirty="0"/>
                  <a:t>체류시간과 물동량의 상관계수가  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약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0.493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로 양의 상관관계</a:t>
                </a:r>
                <a:r>
                  <a:rPr lang="ko-KR" altLang="en-US" dirty="0"/>
                  <a:t>를 가짐</a:t>
                </a:r>
                <a:endParaRPr lang="en-US" altLang="ko-KR" dirty="0"/>
              </a:p>
            </p:txBody>
          </p:sp>
          <p:pic>
            <p:nvPicPr>
              <p:cNvPr id="9" name="그림 8" descr="스크린샷, 블랙, 그래픽, 디자인이(가) 표시된 사진&#10;&#10;자동 생성된 설명">
                <a:extLst>
                  <a:ext uri="{FF2B5EF4-FFF2-40B4-BE49-F238E27FC236}">
                    <a16:creationId xmlns:a16="http://schemas.microsoft.com/office/drawing/2014/main" id="{F50A1A2C-05FC-5BA0-92FF-99AD1F5A90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805" y="2581879"/>
                <a:ext cx="361077" cy="361077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08A899E-1ECA-09ED-ABDB-0097191B821D}"/>
                </a:ext>
              </a:extLst>
            </p:cNvPr>
            <p:cNvSpPr txBox="1"/>
            <p:nvPr/>
          </p:nvSpPr>
          <p:spPr>
            <a:xfrm>
              <a:off x="490070" y="1740381"/>
              <a:ext cx="199445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1. </a:t>
              </a:r>
              <a:r>
                <a:rPr lang="ko-KR" altLang="en-US" sz="1500" b="1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상관계수 분석</a:t>
              </a:r>
              <a:r>
                <a:rPr lang="en-US" altLang="ko-KR" sz="1500" b="1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</a:t>
              </a:r>
              <a:r>
                <a:rPr lang="ko-KR" altLang="en-US" sz="1500" b="1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정규화 전</a:t>
              </a:r>
              <a:r>
                <a:rPr lang="en-US" altLang="ko-KR" sz="1500" b="1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</a:t>
              </a:r>
              <a:endParaRPr lang="ko-KR" altLang="en-US" sz="1500" b="1" spc="-15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A3D55AD-DF54-B8E3-63C2-69C78C49CED5}"/>
                </a:ext>
              </a:extLst>
            </p:cNvPr>
            <p:cNvGrpSpPr/>
            <p:nvPr/>
          </p:nvGrpSpPr>
          <p:grpSpPr>
            <a:xfrm>
              <a:off x="529826" y="2979276"/>
              <a:ext cx="4878018" cy="1144637"/>
              <a:chOff x="529826" y="2979276"/>
              <a:chExt cx="4878018" cy="114463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540B515-6484-2163-2A2E-E49EBFA033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51124" r="2939" b="-427"/>
              <a:stretch/>
            </p:blipFill>
            <p:spPr>
              <a:xfrm>
                <a:off x="730868" y="3329794"/>
                <a:ext cx="4676976" cy="48700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39854B-252F-34D8-1BB8-23A2D877DBA7}"/>
                  </a:ext>
                </a:extLst>
              </p:cNvPr>
              <p:cNvSpPr txBox="1"/>
              <p:nvPr/>
            </p:nvSpPr>
            <p:spPr>
              <a:xfrm>
                <a:off x="955262" y="3777510"/>
                <a:ext cx="305853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r>
                  <a:rPr lang="en-US" altLang="ko-KR" dirty="0" err="1"/>
                  <a:t>Pvalue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값이 매우 작으므로 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상관계수 </a:t>
                </a:r>
                <a:r>
                  <a:rPr lang="ko-KR" altLang="en-US" dirty="0" err="1">
                    <a:solidFill>
                      <a:srgbClr val="FF0000"/>
                    </a:solidFill>
                  </a:rPr>
                  <a:t>유의미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5FAB4F6-BE67-96C6-3CEF-31389A496408}"/>
                  </a:ext>
                </a:extLst>
              </p:cNvPr>
              <p:cNvSpPr txBox="1"/>
              <p:nvPr/>
            </p:nvSpPr>
            <p:spPr>
              <a:xfrm>
                <a:off x="529826" y="2979276"/>
                <a:ext cx="199445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b="1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2. </a:t>
                </a:r>
                <a:r>
                  <a:rPr lang="ko-KR" altLang="en-US" sz="1500" b="1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상관계수 분석</a:t>
                </a:r>
                <a:r>
                  <a:rPr lang="en-US" altLang="ko-KR" sz="1500" b="1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(</a:t>
                </a:r>
                <a:r>
                  <a:rPr lang="ko-KR" altLang="en-US" sz="1500" b="1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정규화 후</a:t>
                </a:r>
                <a:r>
                  <a:rPr lang="en-US" altLang="ko-KR" sz="1500" b="1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)</a:t>
                </a:r>
                <a:endParaRPr lang="ko-KR" altLang="en-US" sz="1500" b="1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pic>
            <p:nvPicPr>
              <p:cNvPr id="50" name="그림 49" descr="스크린샷, 블랙, 그래픽, 디자인이(가) 표시된 사진&#10;&#10;자동 생성된 설명">
                <a:extLst>
                  <a:ext uri="{FF2B5EF4-FFF2-40B4-BE49-F238E27FC236}">
                    <a16:creationId xmlns:a16="http://schemas.microsoft.com/office/drawing/2014/main" id="{2BC73172-7C81-173D-44B3-D8592266F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263" y="3762836"/>
                <a:ext cx="361077" cy="361077"/>
              </a:xfrm>
              <a:prstGeom prst="rect">
                <a:avLst/>
              </a:prstGeom>
            </p:spPr>
          </p:pic>
        </p:grp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E8733F32-79AF-1AD0-F6E6-F31D187FB369}"/>
                </a:ext>
              </a:extLst>
            </p:cNvPr>
            <p:cNvSpPr/>
            <p:nvPr/>
          </p:nvSpPr>
          <p:spPr>
            <a:xfrm>
              <a:off x="376209" y="1623540"/>
              <a:ext cx="5567825" cy="5071387"/>
            </a:xfrm>
            <a:prstGeom prst="roundRect">
              <a:avLst>
                <a:gd name="adj" fmla="val 1354"/>
              </a:avLst>
            </a:prstGeom>
            <a:noFill/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27E2109-F361-FE92-494D-8A8D5D0F8C79}"/>
                </a:ext>
              </a:extLst>
            </p:cNvPr>
            <p:cNvGrpSpPr/>
            <p:nvPr/>
          </p:nvGrpSpPr>
          <p:grpSpPr>
            <a:xfrm>
              <a:off x="940046" y="4224653"/>
              <a:ext cx="4346093" cy="2482096"/>
              <a:chOff x="940046" y="4214925"/>
              <a:chExt cx="4346093" cy="248209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0AF961-60DD-D47A-4052-3C3FD4447F77}"/>
                  </a:ext>
                </a:extLst>
              </p:cNvPr>
              <p:cNvSpPr txBox="1"/>
              <p:nvPr/>
            </p:nvSpPr>
            <p:spPr>
              <a:xfrm>
                <a:off x="1756555" y="4214925"/>
                <a:ext cx="257019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500" spc="-15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defRPr>
                </a:lvl1pPr>
              </a:lstStyle>
              <a:p>
                <a:pPr algn="ctr"/>
                <a:r>
                  <a:rPr lang="en-US" altLang="ko-KR" dirty="0"/>
                  <a:t>&lt; </a:t>
                </a:r>
                <a:r>
                  <a:rPr lang="ko-KR" altLang="en-US" dirty="0"/>
                  <a:t>물동량</a:t>
                </a:r>
                <a:r>
                  <a:rPr lang="en-US" altLang="ko-KR" dirty="0"/>
                  <a:t>&amp;</a:t>
                </a:r>
                <a:r>
                  <a:rPr lang="ko-KR" altLang="en-US" dirty="0"/>
                  <a:t>체류시간 시각화</a:t>
                </a:r>
                <a:r>
                  <a:rPr lang="en-US" altLang="ko-KR" dirty="0"/>
                  <a:t>(scatter) &gt;</a:t>
                </a: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0AF2EDEF-1799-3DDB-9E5B-63B86D5E7D46}"/>
                  </a:ext>
                </a:extLst>
              </p:cNvPr>
              <p:cNvGrpSpPr/>
              <p:nvPr/>
            </p:nvGrpSpPr>
            <p:grpSpPr>
              <a:xfrm>
                <a:off x="940046" y="4492314"/>
                <a:ext cx="1844095" cy="2204707"/>
                <a:chOff x="940046" y="4492314"/>
                <a:chExt cx="1844095" cy="2204707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54C1E828-96F5-BE4A-A9A5-4F2AF71953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r="1513" b="2162"/>
                <a:stretch/>
              </p:blipFill>
              <p:spPr>
                <a:xfrm>
                  <a:off x="940046" y="4492314"/>
                  <a:ext cx="1844095" cy="1906013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30C25F6-5CC9-19E6-B885-1CFDAAC41AAF}"/>
                    </a:ext>
                  </a:extLst>
                </p:cNvPr>
                <p:cNvSpPr txBox="1"/>
                <p:nvPr/>
              </p:nvSpPr>
              <p:spPr>
                <a:xfrm>
                  <a:off x="1561035" y="6450800"/>
                  <a:ext cx="57740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500" spc="-15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defRPr>
                  </a:lvl1pPr>
                </a:lstStyle>
                <a:p>
                  <a:pPr algn="ctr"/>
                  <a:r>
                    <a:rPr lang="ko-KR" altLang="en-US" sz="1000" dirty="0"/>
                    <a:t>정규화 前</a:t>
                  </a:r>
                  <a:endParaRPr lang="en-US" altLang="ko-KR" sz="1000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4440382-20B3-783A-10AB-EF1AF82321B9}"/>
                  </a:ext>
                </a:extLst>
              </p:cNvPr>
              <p:cNvGrpSpPr/>
              <p:nvPr/>
            </p:nvGrpSpPr>
            <p:grpSpPr>
              <a:xfrm>
                <a:off x="3527317" y="4515720"/>
                <a:ext cx="1758822" cy="2181301"/>
                <a:chOff x="3527317" y="4515720"/>
                <a:chExt cx="1758822" cy="2181301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3AFD3B01-5930-CD73-B731-0A0382F0C1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27317" y="4515720"/>
                  <a:ext cx="1758822" cy="1984854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9DB7FF5-B9B2-DFAD-18B3-2C6F84967A41}"/>
                    </a:ext>
                  </a:extLst>
                </p:cNvPr>
                <p:cNvSpPr txBox="1"/>
                <p:nvPr/>
              </p:nvSpPr>
              <p:spPr>
                <a:xfrm>
                  <a:off x="4038045" y="6450800"/>
                  <a:ext cx="57740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>
                    <a:defRPr sz="1500" spc="-150">
                      <a:latin typeface="KoPubWorld돋움체 Light" panose="00000300000000000000" pitchFamily="2" charset="-127"/>
                      <a:ea typeface="KoPubWorld돋움체 Light" panose="00000300000000000000" pitchFamily="2" charset="-127"/>
                      <a:cs typeface="KoPubWorld돋움체 Light" panose="00000300000000000000" pitchFamily="2" charset="-127"/>
                    </a:defRPr>
                  </a:lvl1pPr>
                </a:lstStyle>
                <a:p>
                  <a:pPr algn="ctr"/>
                  <a:r>
                    <a:rPr lang="ko-KR" altLang="en-US" sz="1000" dirty="0"/>
                    <a:t>정규화 後</a:t>
                  </a:r>
                  <a:endParaRPr lang="en-US" altLang="ko-KR" sz="1000" dirty="0"/>
                </a:p>
              </p:txBody>
            </p:sp>
          </p:grp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10A7703-D99B-E144-AB0B-FBD29252E688}"/>
              </a:ext>
            </a:extLst>
          </p:cNvPr>
          <p:cNvGrpSpPr/>
          <p:nvPr/>
        </p:nvGrpSpPr>
        <p:grpSpPr>
          <a:xfrm>
            <a:off x="6245089" y="4420033"/>
            <a:ext cx="5567825" cy="2274893"/>
            <a:chOff x="6245089" y="4420033"/>
            <a:chExt cx="5567825" cy="2274893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E1CD779F-4C03-E712-570D-76E8341EC77B}"/>
                </a:ext>
              </a:extLst>
            </p:cNvPr>
            <p:cNvSpPr/>
            <p:nvPr/>
          </p:nvSpPr>
          <p:spPr>
            <a:xfrm>
              <a:off x="6245089" y="4420033"/>
              <a:ext cx="5567825" cy="2274893"/>
            </a:xfrm>
            <a:prstGeom prst="roundRect">
              <a:avLst>
                <a:gd name="adj" fmla="val 2530"/>
              </a:avLst>
            </a:prstGeom>
            <a:noFill/>
            <a:ln>
              <a:solidFill>
                <a:srgbClr val="76717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3E39849-358E-5480-1C7D-21453C80EF18}"/>
                </a:ext>
              </a:extLst>
            </p:cNvPr>
            <p:cNvGrpSpPr/>
            <p:nvPr/>
          </p:nvGrpSpPr>
          <p:grpSpPr>
            <a:xfrm>
              <a:off x="6265831" y="4663299"/>
              <a:ext cx="5443082" cy="1794452"/>
              <a:chOff x="6265831" y="4663299"/>
              <a:chExt cx="5443082" cy="1794452"/>
            </a:xfrm>
          </p:grpSpPr>
          <p:pic>
            <p:nvPicPr>
              <p:cNvPr id="11" name="그림 10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E3D1B8BB-796D-7698-27C9-D5208249E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9105" y="6040907"/>
                <a:ext cx="150757" cy="150757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0CC01A8-DFE8-C50C-A50F-99F4584D57B3}"/>
                  </a:ext>
                </a:extLst>
              </p:cNvPr>
              <p:cNvSpPr txBox="1"/>
              <p:nvPr/>
            </p:nvSpPr>
            <p:spPr>
              <a:xfrm>
                <a:off x="6265831" y="4663299"/>
                <a:ext cx="135005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1,2,3</a:t>
                </a:r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번 분석 결과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60D59B-EEA8-0C98-3DD3-1599CC8B6159}"/>
                  </a:ext>
                </a:extLst>
              </p:cNvPr>
              <p:cNvSpPr txBox="1"/>
              <p:nvPr/>
            </p:nvSpPr>
            <p:spPr>
              <a:xfrm>
                <a:off x="6649862" y="5112617"/>
                <a:ext cx="286649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물동량과 체류시간의 양의 상관계수 지님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46C6479-D632-3C4A-5AEA-C2F661198796}"/>
                  </a:ext>
                </a:extLst>
              </p:cNvPr>
              <p:cNvSpPr txBox="1"/>
              <p:nvPr/>
            </p:nvSpPr>
            <p:spPr>
              <a:xfrm>
                <a:off x="6649862" y="5444476"/>
                <a:ext cx="327525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외국인 선원들의 체류 시간 증가 추세 예상 가능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E99BC1F-777E-CDFF-FB2C-C75DFA117A5F}"/>
                  </a:ext>
                </a:extLst>
              </p:cNvPr>
              <p:cNvSpPr txBox="1"/>
              <p:nvPr/>
            </p:nvSpPr>
            <p:spPr>
              <a:xfrm>
                <a:off x="6716841" y="5903753"/>
                <a:ext cx="499207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외국인 선원 대상 전략 인사이트 필요</a:t>
                </a:r>
                <a:endParaRPr lang="en-US" altLang="ko-KR" sz="1500" spc="-15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  <a:p>
                <a:r>
                  <a:rPr lang="en-US" altLang="ko-KR" sz="1500" spc="-15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: </a:t>
                </a:r>
                <a:r>
                  <a:rPr lang="ko-KR" altLang="en-US" sz="1500" spc="-150" dirty="0" err="1">
                    <a:solidFill>
                      <a:srgbClr val="FF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선용품</a:t>
                </a:r>
                <a:r>
                  <a:rPr lang="ko-KR" altLang="en-US" sz="1500" spc="-150" dirty="0">
                    <a:solidFill>
                      <a:srgbClr val="FF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구매 플랫폼 구축 및 관광 인사이트 제안 효과성 높을 것으로 예상</a:t>
                </a:r>
              </a:p>
            </p:txBody>
          </p:sp>
          <p:pic>
            <p:nvPicPr>
              <p:cNvPr id="65" name="그림 64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99E0189E-B98E-0CCC-3463-1F1805BAB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8750" y="5193033"/>
                <a:ext cx="144344" cy="144344"/>
              </a:xfrm>
              <a:prstGeom prst="rect">
                <a:avLst/>
              </a:prstGeom>
            </p:spPr>
          </p:pic>
          <p:pic>
            <p:nvPicPr>
              <p:cNvPr id="66" name="그림 6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5A847840-05CF-BB43-32A4-733F9CE8F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8750" y="5524219"/>
                <a:ext cx="144344" cy="144344"/>
              </a:xfrm>
              <a:prstGeom prst="rect">
                <a:avLst/>
              </a:prstGeom>
            </p:spPr>
          </p:pic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FDD8C4-4925-2A0E-8AAF-8069D2C6BC6E}"/>
              </a:ext>
            </a:extLst>
          </p:cNvPr>
          <p:cNvSpPr/>
          <p:nvPr/>
        </p:nvSpPr>
        <p:spPr>
          <a:xfrm>
            <a:off x="271789" y="883891"/>
            <a:ext cx="77821" cy="475565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250835-4F2F-70D9-7521-3FDA87DC7FB0}"/>
              </a:ext>
            </a:extLst>
          </p:cNvPr>
          <p:cNvSpPr txBox="1"/>
          <p:nvPr/>
        </p:nvSpPr>
        <p:spPr>
          <a:xfrm>
            <a:off x="188115" y="153351"/>
            <a:ext cx="3930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500" spc="-15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</a:rPr>
              <a:t>수행 내용</a:t>
            </a:r>
            <a:r>
              <a:rPr lang="en-US" altLang="ko-KR" sz="2000" dirty="0">
                <a:solidFill>
                  <a:schemeClr val="bg1"/>
                </a:solidFill>
              </a:rPr>
              <a:t>(1) : </a:t>
            </a:r>
            <a:r>
              <a:rPr lang="ko-KR" altLang="en-US" sz="2000" dirty="0" err="1">
                <a:solidFill>
                  <a:schemeClr val="bg1"/>
                </a:solidFill>
              </a:rPr>
              <a:t>선용품</a:t>
            </a:r>
            <a:r>
              <a:rPr lang="ko-KR" altLang="en-US" sz="2000" dirty="0">
                <a:solidFill>
                  <a:schemeClr val="bg1"/>
                </a:solidFill>
              </a:rPr>
              <a:t> 구매 플랫폼 구축</a:t>
            </a:r>
          </a:p>
        </p:txBody>
      </p:sp>
    </p:spTree>
    <p:extLst>
      <p:ext uri="{BB962C8B-B14F-4D97-AF65-F5344CB8AC3E}">
        <p14:creationId xmlns:p14="http://schemas.microsoft.com/office/powerpoint/2010/main" val="4016936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</TotalTime>
  <Words>1700</Words>
  <Application>Microsoft Office PowerPoint</Application>
  <PresentationFormat>와이드스크린</PresentationFormat>
  <Paragraphs>341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Arial</vt:lpstr>
      <vt:lpstr>KoPubWorld돋움체 Light</vt:lpstr>
      <vt:lpstr>KoPubWorld돋움체 Medium</vt:lpstr>
      <vt:lpstr>Aptos Display</vt:lpstr>
      <vt:lpstr>KoPubWorld돋움체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동휘 김</dc:creator>
  <cp:lastModifiedBy>경란 임</cp:lastModifiedBy>
  <cp:revision>53</cp:revision>
  <dcterms:created xsi:type="dcterms:W3CDTF">2024-03-04T06:10:19Z</dcterms:created>
  <dcterms:modified xsi:type="dcterms:W3CDTF">2024-03-05T05:17:48Z</dcterms:modified>
</cp:coreProperties>
</file>